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0" r:id="rId1"/>
    <p:sldMasterId id="2147483654" r:id="rId2"/>
    <p:sldMasterId id="2147483656" r:id="rId3"/>
    <p:sldMasterId id="2147483658" r:id="rId4"/>
    <p:sldMasterId id="2147483660" r:id="rId5"/>
  </p:sldMasterIdLst>
  <p:notesMasterIdLst>
    <p:notesMasterId r:id="rId30"/>
  </p:notesMasterIdLst>
  <p:handoutMasterIdLst>
    <p:handoutMasterId r:id="rId31"/>
  </p:handoutMasterIdLst>
  <p:sldIdLst>
    <p:sldId id="375" r:id="rId6"/>
    <p:sldId id="441" r:id="rId7"/>
    <p:sldId id="462" r:id="rId8"/>
    <p:sldId id="442" r:id="rId9"/>
    <p:sldId id="445" r:id="rId10"/>
    <p:sldId id="364" r:id="rId11"/>
    <p:sldId id="466" r:id="rId12"/>
    <p:sldId id="448" r:id="rId13"/>
    <p:sldId id="453" r:id="rId14"/>
    <p:sldId id="510" r:id="rId15"/>
    <p:sldId id="450" r:id="rId16"/>
    <p:sldId id="454" r:id="rId17"/>
    <p:sldId id="458" r:id="rId18"/>
    <p:sldId id="508" r:id="rId19"/>
    <p:sldId id="509" r:id="rId20"/>
    <p:sldId id="499" r:id="rId21"/>
    <p:sldId id="500" r:id="rId22"/>
    <p:sldId id="487" r:id="rId23"/>
    <p:sldId id="488" r:id="rId24"/>
    <p:sldId id="489" r:id="rId25"/>
    <p:sldId id="511" r:id="rId26"/>
    <p:sldId id="512" r:id="rId27"/>
    <p:sldId id="507" r:id="rId28"/>
    <p:sldId id="373" r:id="rId29"/>
  </p:sldIdLst>
  <p:sldSz cx="9144000" cy="6858000" type="screen4x3"/>
  <p:notesSz cx="6669088" cy="9775825"/>
  <p:embeddedFontLst>
    <p:embeddedFont>
      <p:font typeface="宋体" pitchFamily="2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ＭＳ Ｐゴシック" pitchFamily="34" charset="-128"/>
      <p:regular r:id="rId37"/>
    </p:embeddedFont>
    <p:embeddedFont>
      <p:font typeface="Monotype Corsiva" pitchFamily="66" charset="0"/>
      <p:italic r:id="rId38"/>
    </p:embeddedFont>
  </p:embeddedFontLst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A58236"/>
    <a:srgbClr val="009900"/>
    <a:srgbClr val="00C000"/>
    <a:srgbClr val="B40022"/>
    <a:srgbClr val="0033CC"/>
    <a:srgbClr val="0070C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48" autoAdjust="0"/>
    <p:restoredTop sz="91325" autoAdjust="0"/>
  </p:normalViewPr>
  <p:slideViewPr>
    <p:cSldViewPr>
      <p:cViewPr>
        <p:scale>
          <a:sx n="66" d="100"/>
          <a:sy n="66" d="100"/>
        </p:scale>
        <p:origin x="-1002" y="-108"/>
      </p:cViewPr>
      <p:guideLst>
        <p:guide orient="horz" pos="1389"/>
        <p:guide pos="1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font" Target="fonts/font3.fntdata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5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AA2DF1-05ED-4783-95CA-155C08CB8C4E}" type="doc">
      <dgm:prSet loTypeId="urn:microsoft.com/office/officeart/2005/8/layout/hierarchy3" loCatId="relationship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it-IT"/>
        </a:p>
      </dgm:t>
    </dgm:pt>
    <dgm:pt modelId="{3FAAA818-FF37-485E-AC9F-D73FF53E520F}">
      <dgm:prSet phldrT="[Testo]"/>
      <dgm:spPr/>
      <dgm:t>
        <a:bodyPr/>
        <a:lstStyle/>
        <a:p>
          <a:r>
            <a:rPr lang="it-IT" dirty="0" err="1" smtClean="0"/>
            <a:t>Animal</a:t>
          </a:r>
          <a:r>
            <a:rPr lang="it-IT" dirty="0" smtClean="0"/>
            <a:t> </a:t>
          </a:r>
          <a:r>
            <a:rPr lang="it-IT" dirty="0" err="1" smtClean="0"/>
            <a:t>Sciences</a:t>
          </a:r>
          <a:endParaRPr lang="it-IT" dirty="0"/>
        </a:p>
      </dgm:t>
    </dgm:pt>
    <dgm:pt modelId="{5FF9A96F-6C78-4608-AEA5-0B15C977C7CC}" type="parTrans" cxnId="{CDD86114-6BC2-48C7-8841-6CFA1ED81D0E}">
      <dgm:prSet/>
      <dgm:spPr/>
      <dgm:t>
        <a:bodyPr/>
        <a:lstStyle/>
        <a:p>
          <a:endParaRPr lang="it-IT"/>
        </a:p>
      </dgm:t>
    </dgm:pt>
    <dgm:pt modelId="{75678FD1-7D56-4C5C-9C84-E06E4EFE8D51}" type="sibTrans" cxnId="{CDD86114-6BC2-48C7-8841-6CFA1ED81D0E}">
      <dgm:prSet/>
      <dgm:spPr/>
      <dgm:t>
        <a:bodyPr/>
        <a:lstStyle/>
        <a:p>
          <a:endParaRPr lang="it-IT"/>
        </a:p>
      </dgm:t>
    </dgm:pt>
    <dgm:pt modelId="{051F01E2-32BE-4B9C-BDE8-B4EF2B2991A1}">
      <dgm:prSet phldrT="[Testo]" custT="1"/>
      <dgm:spPr/>
      <dgm:t>
        <a:bodyPr/>
        <a:lstStyle/>
        <a:p>
          <a:r>
            <a:rPr lang="it-IT" sz="1800" dirty="0" smtClean="0"/>
            <a:t>Idra </a:t>
          </a:r>
          <a:r>
            <a:rPr lang="it-IT" sz="1800" dirty="0" err="1" smtClean="0"/>
            <a:t>Lab</a:t>
          </a:r>
          <a:endParaRPr lang="it-IT" sz="1800" dirty="0"/>
        </a:p>
      </dgm:t>
    </dgm:pt>
    <dgm:pt modelId="{07A4D9E4-0351-401B-A633-BC124AA073E3}" type="parTrans" cxnId="{F85DA9BD-5F1F-4D6F-BDD7-6F8876E2B4B3}">
      <dgm:prSet/>
      <dgm:spPr/>
      <dgm:t>
        <a:bodyPr/>
        <a:lstStyle/>
        <a:p>
          <a:endParaRPr lang="it-IT"/>
        </a:p>
      </dgm:t>
    </dgm:pt>
    <dgm:pt modelId="{A30CA21C-E762-471C-BA72-68AB1D4E4D27}" type="sibTrans" cxnId="{F85DA9BD-5F1F-4D6F-BDD7-6F8876E2B4B3}">
      <dgm:prSet/>
      <dgm:spPr/>
      <dgm:t>
        <a:bodyPr/>
        <a:lstStyle/>
        <a:p>
          <a:endParaRPr lang="it-IT"/>
        </a:p>
      </dgm:t>
    </dgm:pt>
    <dgm:pt modelId="{10C3CED2-4ABB-43C7-AC86-965E35157DD0}">
      <dgm:prSet phldrT="[Testo]"/>
      <dgm:spPr/>
      <dgm:t>
        <a:bodyPr/>
        <a:lstStyle/>
        <a:p>
          <a:r>
            <a:rPr lang="it-IT" dirty="0" err="1" smtClean="0"/>
            <a:t>Plant</a:t>
          </a:r>
          <a:r>
            <a:rPr lang="it-IT" dirty="0" smtClean="0"/>
            <a:t> </a:t>
          </a:r>
          <a:r>
            <a:rPr lang="it-IT" dirty="0" err="1" smtClean="0"/>
            <a:t>Sciences</a:t>
          </a:r>
          <a:endParaRPr lang="it-IT" dirty="0"/>
        </a:p>
      </dgm:t>
    </dgm:pt>
    <dgm:pt modelId="{9B784A23-9043-4EE9-B09C-8FCE784DE2BC}" type="parTrans" cxnId="{67B1F609-9834-4AE8-80EF-48FF7B9199D6}">
      <dgm:prSet/>
      <dgm:spPr/>
      <dgm:t>
        <a:bodyPr/>
        <a:lstStyle/>
        <a:p>
          <a:endParaRPr lang="it-IT"/>
        </a:p>
      </dgm:t>
    </dgm:pt>
    <dgm:pt modelId="{1780601A-0E71-47C7-A876-5840B88AEF3C}" type="sibTrans" cxnId="{67B1F609-9834-4AE8-80EF-48FF7B9199D6}">
      <dgm:prSet/>
      <dgm:spPr/>
      <dgm:t>
        <a:bodyPr/>
        <a:lstStyle/>
        <a:p>
          <a:endParaRPr lang="it-IT"/>
        </a:p>
      </dgm:t>
    </dgm:pt>
    <dgm:pt modelId="{7390B8AE-7D5A-43E5-BD03-76A8A5F2040F}">
      <dgm:prSet phldrT="[Testo]" custT="1"/>
      <dgm:spPr/>
      <dgm:t>
        <a:bodyPr/>
        <a:lstStyle/>
        <a:p>
          <a:r>
            <a:rPr lang="it-IT" sz="1800" dirty="0" err="1" smtClean="0"/>
            <a:t>Plant</a:t>
          </a:r>
          <a:r>
            <a:rPr lang="it-IT" sz="1800" dirty="0" smtClean="0"/>
            <a:t> </a:t>
          </a:r>
          <a:r>
            <a:rPr lang="it-IT" sz="1800" dirty="0" err="1" smtClean="0"/>
            <a:t>Genomics</a:t>
          </a:r>
          <a:endParaRPr lang="it-IT" sz="1800" dirty="0"/>
        </a:p>
      </dgm:t>
    </dgm:pt>
    <dgm:pt modelId="{99D37E7E-F70B-4A67-81A0-40637C71FD2C}" type="parTrans" cxnId="{8BB0D3CA-439E-4AE0-A95E-4A9A387377B8}">
      <dgm:prSet/>
      <dgm:spPr/>
      <dgm:t>
        <a:bodyPr/>
        <a:lstStyle/>
        <a:p>
          <a:endParaRPr lang="it-IT"/>
        </a:p>
      </dgm:t>
    </dgm:pt>
    <dgm:pt modelId="{985A2755-9163-4B78-81CF-686DE00AEAC5}" type="sibTrans" cxnId="{8BB0D3CA-439E-4AE0-A95E-4A9A387377B8}">
      <dgm:prSet/>
      <dgm:spPr/>
      <dgm:t>
        <a:bodyPr/>
        <a:lstStyle/>
        <a:p>
          <a:endParaRPr lang="it-IT"/>
        </a:p>
      </dgm:t>
    </dgm:pt>
    <dgm:pt modelId="{EB526B40-2371-42FE-B2AD-4B72F217BEB2}">
      <dgm:prSet phldrT="[Testo]" custT="1"/>
      <dgm:spPr/>
      <dgm:t>
        <a:bodyPr/>
        <a:lstStyle/>
        <a:p>
          <a:r>
            <a:rPr lang="it-IT" sz="1800" dirty="0" smtClean="0"/>
            <a:t>Rice </a:t>
          </a:r>
          <a:r>
            <a:rPr lang="it-IT" sz="1800" dirty="0" err="1" smtClean="0"/>
            <a:t>Genomics</a:t>
          </a:r>
          <a:endParaRPr lang="it-IT" sz="1800" dirty="0"/>
        </a:p>
      </dgm:t>
    </dgm:pt>
    <dgm:pt modelId="{9EEAC385-A634-4192-BFD1-9AD17FA3D090}" type="parTrans" cxnId="{5C26C68D-8C50-4E71-BE15-72283A677B7E}">
      <dgm:prSet/>
      <dgm:spPr/>
      <dgm:t>
        <a:bodyPr/>
        <a:lstStyle/>
        <a:p>
          <a:endParaRPr lang="it-IT"/>
        </a:p>
      </dgm:t>
    </dgm:pt>
    <dgm:pt modelId="{D08A6092-1D25-48DE-B87C-D540E333DEDF}" type="sibTrans" cxnId="{5C26C68D-8C50-4E71-BE15-72283A677B7E}">
      <dgm:prSet/>
      <dgm:spPr/>
      <dgm:t>
        <a:bodyPr/>
        <a:lstStyle/>
        <a:p>
          <a:endParaRPr lang="it-IT"/>
        </a:p>
      </dgm:t>
    </dgm:pt>
    <dgm:pt modelId="{B906621C-54FC-46E5-9762-FDA9C434059F}">
      <dgm:prSet phldrT="[Testo]" custT="1"/>
      <dgm:spPr/>
      <dgm:t>
        <a:bodyPr/>
        <a:lstStyle/>
        <a:p>
          <a:r>
            <a:rPr lang="it-IT" sz="1800" dirty="0" err="1" smtClean="0"/>
            <a:t>Functional</a:t>
          </a:r>
          <a:r>
            <a:rPr lang="it-IT" sz="1800" dirty="0" smtClean="0"/>
            <a:t> </a:t>
          </a:r>
          <a:r>
            <a:rPr lang="it-IT" sz="1800" dirty="0" err="1" smtClean="0"/>
            <a:t>Genomics</a:t>
          </a:r>
          <a:endParaRPr lang="it-IT" sz="1800" dirty="0"/>
        </a:p>
      </dgm:t>
    </dgm:pt>
    <dgm:pt modelId="{FA731412-5A18-43EE-84F6-25CE9DD81937}" type="parTrans" cxnId="{6D36656D-0035-4C0D-93FE-FAFB743C1618}">
      <dgm:prSet/>
      <dgm:spPr/>
      <dgm:t>
        <a:bodyPr/>
        <a:lstStyle/>
        <a:p>
          <a:endParaRPr lang="it-IT"/>
        </a:p>
      </dgm:t>
    </dgm:pt>
    <dgm:pt modelId="{6F9CEA06-AB02-4926-9AEB-7700D3FED4CB}" type="sibTrans" cxnId="{6D36656D-0035-4C0D-93FE-FAFB743C1618}">
      <dgm:prSet/>
      <dgm:spPr/>
      <dgm:t>
        <a:bodyPr/>
        <a:lstStyle/>
        <a:p>
          <a:endParaRPr lang="it-IT"/>
        </a:p>
      </dgm:t>
    </dgm:pt>
    <dgm:pt modelId="{C568E3D6-2E1D-4396-A97F-E4FFF8E20BF4}">
      <dgm:prSet phldrT="[Testo]" custT="1"/>
      <dgm:spPr/>
      <dgm:t>
        <a:bodyPr/>
        <a:lstStyle/>
        <a:p>
          <a:r>
            <a:rPr lang="it-IT" sz="1800" dirty="0" smtClean="0"/>
            <a:t>Integrative </a:t>
          </a:r>
          <a:r>
            <a:rPr lang="it-IT" sz="1800" dirty="0" err="1" smtClean="0"/>
            <a:t>Biology</a:t>
          </a:r>
          <a:endParaRPr lang="it-IT" sz="1800" dirty="0"/>
        </a:p>
      </dgm:t>
    </dgm:pt>
    <dgm:pt modelId="{A07C5EED-BBD0-498E-854C-123E5F8F1871}" type="parTrans" cxnId="{E498FB06-F090-46D2-8A2C-D7281AAE1320}">
      <dgm:prSet/>
      <dgm:spPr/>
      <dgm:t>
        <a:bodyPr/>
        <a:lstStyle/>
        <a:p>
          <a:endParaRPr lang="it-IT"/>
        </a:p>
      </dgm:t>
    </dgm:pt>
    <dgm:pt modelId="{13FF7433-8F9B-4109-A0F7-5FF821D64AFD}" type="sibTrans" cxnId="{E498FB06-F090-46D2-8A2C-D7281AAE1320}">
      <dgm:prSet/>
      <dgm:spPr/>
      <dgm:t>
        <a:bodyPr/>
        <a:lstStyle/>
        <a:p>
          <a:endParaRPr lang="it-IT"/>
        </a:p>
      </dgm:t>
    </dgm:pt>
    <dgm:pt modelId="{BD7FC8F6-F349-412D-B426-3B182BA0766E}">
      <dgm:prSet phldrT="[Testo]" custT="1"/>
      <dgm:spPr/>
      <dgm:t>
        <a:bodyPr/>
        <a:lstStyle/>
        <a:p>
          <a:r>
            <a:rPr lang="it-IT" sz="1800" dirty="0" err="1" smtClean="0"/>
            <a:t>Molecular</a:t>
          </a:r>
          <a:r>
            <a:rPr lang="it-IT" sz="1800" dirty="0" smtClean="0"/>
            <a:t> </a:t>
          </a:r>
          <a:r>
            <a:rPr lang="it-IT" sz="1800" dirty="0" err="1" smtClean="0"/>
            <a:t>Epidemiology</a:t>
          </a:r>
          <a:endParaRPr lang="it-IT" sz="1800" dirty="0"/>
        </a:p>
      </dgm:t>
    </dgm:pt>
    <dgm:pt modelId="{8D759E89-5C09-4CE3-9580-D29C633FB519}" type="parTrans" cxnId="{8F8F0743-9983-4F18-98E5-88945355400A}">
      <dgm:prSet/>
      <dgm:spPr/>
      <dgm:t>
        <a:bodyPr/>
        <a:lstStyle/>
        <a:p>
          <a:endParaRPr lang="it-IT"/>
        </a:p>
      </dgm:t>
    </dgm:pt>
    <dgm:pt modelId="{994D0527-D57B-4F6C-8D41-2AFFBF538DF6}" type="sibTrans" cxnId="{8F8F0743-9983-4F18-98E5-88945355400A}">
      <dgm:prSet/>
      <dgm:spPr/>
      <dgm:t>
        <a:bodyPr/>
        <a:lstStyle/>
        <a:p>
          <a:endParaRPr lang="it-IT"/>
        </a:p>
      </dgm:t>
    </dgm:pt>
    <dgm:pt modelId="{1F6BE3D0-747E-4640-8D56-93FD1457DD7C}" type="pres">
      <dgm:prSet presAssocID="{9CAA2DF1-05ED-4783-95CA-155C08CB8C4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92A7A2F-4BB9-49BA-B887-8C5AE29D99B6}" type="pres">
      <dgm:prSet presAssocID="{3FAAA818-FF37-485E-AC9F-D73FF53E520F}" presName="root" presStyleCnt="0"/>
      <dgm:spPr/>
    </dgm:pt>
    <dgm:pt modelId="{0EF33729-C047-48AD-A9B8-FD88703BD7C8}" type="pres">
      <dgm:prSet presAssocID="{3FAAA818-FF37-485E-AC9F-D73FF53E520F}" presName="rootComposite" presStyleCnt="0"/>
      <dgm:spPr/>
    </dgm:pt>
    <dgm:pt modelId="{D74C5759-BEAA-4076-8FB1-E7E991DB1DE4}" type="pres">
      <dgm:prSet presAssocID="{3FAAA818-FF37-485E-AC9F-D73FF53E520F}" presName="rootText" presStyleLbl="node1" presStyleIdx="0" presStyleCnt="2"/>
      <dgm:spPr/>
      <dgm:t>
        <a:bodyPr/>
        <a:lstStyle/>
        <a:p>
          <a:endParaRPr lang="it-IT"/>
        </a:p>
      </dgm:t>
    </dgm:pt>
    <dgm:pt modelId="{3CF4A859-CE2E-4D18-A1A5-E224A040C87B}" type="pres">
      <dgm:prSet presAssocID="{3FAAA818-FF37-485E-AC9F-D73FF53E520F}" presName="rootConnector" presStyleLbl="node1" presStyleIdx="0" presStyleCnt="2"/>
      <dgm:spPr/>
      <dgm:t>
        <a:bodyPr/>
        <a:lstStyle/>
        <a:p>
          <a:endParaRPr lang="it-IT"/>
        </a:p>
      </dgm:t>
    </dgm:pt>
    <dgm:pt modelId="{6290EDD2-404F-4D21-AEA9-9BECDE8C9A44}" type="pres">
      <dgm:prSet presAssocID="{3FAAA818-FF37-485E-AC9F-D73FF53E520F}" presName="childShape" presStyleCnt="0"/>
      <dgm:spPr/>
    </dgm:pt>
    <dgm:pt modelId="{27387162-0CCD-4964-B578-AAE6F170B07D}" type="pres">
      <dgm:prSet presAssocID="{07A4D9E4-0351-401B-A633-BC124AA073E3}" presName="Name13" presStyleLbl="parChTrans1D2" presStyleIdx="0" presStyleCnt="6"/>
      <dgm:spPr/>
      <dgm:t>
        <a:bodyPr/>
        <a:lstStyle/>
        <a:p>
          <a:endParaRPr lang="it-IT"/>
        </a:p>
      </dgm:t>
    </dgm:pt>
    <dgm:pt modelId="{D59A31D3-6264-48CB-989E-CEC3CE2A14BB}" type="pres">
      <dgm:prSet presAssocID="{051F01E2-32BE-4B9C-BDE8-B4EF2B2991A1}" presName="childText" presStyleLbl="bgAcc1" presStyleIdx="0" presStyleCnt="6" custScaleX="11394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3072CF-A80C-408D-8F60-7249922B5681}" type="pres">
      <dgm:prSet presAssocID="{A07C5EED-BBD0-498E-854C-123E5F8F1871}" presName="Name13" presStyleLbl="parChTrans1D2" presStyleIdx="1" presStyleCnt="6"/>
      <dgm:spPr/>
      <dgm:t>
        <a:bodyPr/>
        <a:lstStyle/>
        <a:p>
          <a:endParaRPr lang="it-IT"/>
        </a:p>
      </dgm:t>
    </dgm:pt>
    <dgm:pt modelId="{132E8504-5D20-4A65-A5D1-E4082BDD94BB}" type="pres">
      <dgm:prSet presAssocID="{C568E3D6-2E1D-4396-A97F-E4FFF8E20BF4}" presName="childText" presStyleLbl="bgAcc1" presStyleIdx="1" presStyleCnt="6" custScaleX="11394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36C0492-0400-4878-8F0C-6A6509F1A3CB}" type="pres">
      <dgm:prSet presAssocID="{FA731412-5A18-43EE-84F6-25CE9DD81937}" presName="Name13" presStyleLbl="parChTrans1D2" presStyleIdx="2" presStyleCnt="6"/>
      <dgm:spPr/>
      <dgm:t>
        <a:bodyPr/>
        <a:lstStyle/>
        <a:p>
          <a:endParaRPr lang="it-IT"/>
        </a:p>
      </dgm:t>
    </dgm:pt>
    <dgm:pt modelId="{F1D5E865-E77B-4F47-BA59-4651883B9A35}" type="pres">
      <dgm:prSet presAssocID="{B906621C-54FC-46E5-9762-FDA9C434059F}" presName="childText" presStyleLbl="bgAcc1" presStyleIdx="2" presStyleCnt="6" custScaleX="11394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4A6920B-A66C-43FA-AC68-D03695351699}" type="pres">
      <dgm:prSet presAssocID="{8D759E89-5C09-4CE3-9580-D29C633FB519}" presName="Name13" presStyleLbl="parChTrans1D2" presStyleIdx="3" presStyleCnt="6"/>
      <dgm:spPr/>
      <dgm:t>
        <a:bodyPr/>
        <a:lstStyle/>
        <a:p>
          <a:endParaRPr lang="it-IT"/>
        </a:p>
      </dgm:t>
    </dgm:pt>
    <dgm:pt modelId="{F9087F92-B05C-48A7-9461-1471569CC12C}" type="pres">
      <dgm:prSet presAssocID="{BD7FC8F6-F349-412D-B426-3B182BA0766E}" presName="childText" presStyleLbl="bgAcc1" presStyleIdx="3" presStyleCnt="6" custScaleX="11394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29F3B4F-67D2-4DAF-BA34-4E00EB8C1119}" type="pres">
      <dgm:prSet presAssocID="{10C3CED2-4ABB-43C7-AC86-965E35157DD0}" presName="root" presStyleCnt="0"/>
      <dgm:spPr/>
    </dgm:pt>
    <dgm:pt modelId="{6FAEE0A6-0733-4818-BF75-163A39B5762E}" type="pres">
      <dgm:prSet presAssocID="{10C3CED2-4ABB-43C7-AC86-965E35157DD0}" presName="rootComposite" presStyleCnt="0"/>
      <dgm:spPr/>
    </dgm:pt>
    <dgm:pt modelId="{A286B829-4B08-489A-BA67-21B5242FE8F9}" type="pres">
      <dgm:prSet presAssocID="{10C3CED2-4ABB-43C7-AC86-965E35157DD0}" presName="rootText" presStyleLbl="node1" presStyleIdx="1" presStyleCnt="2"/>
      <dgm:spPr/>
      <dgm:t>
        <a:bodyPr/>
        <a:lstStyle/>
        <a:p>
          <a:endParaRPr lang="it-IT"/>
        </a:p>
      </dgm:t>
    </dgm:pt>
    <dgm:pt modelId="{406B1FB6-51CB-4962-A182-953F83797BED}" type="pres">
      <dgm:prSet presAssocID="{10C3CED2-4ABB-43C7-AC86-965E35157DD0}" presName="rootConnector" presStyleLbl="node1" presStyleIdx="1" presStyleCnt="2"/>
      <dgm:spPr/>
      <dgm:t>
        <a:bodyPr/>
        <a:lstStyle/>
        <a:p>
          <a:endParaRPr lang="it-IT"/>
        </a:p>
      </dgm:t>
    </dgm:pt>
    <dgm:pt modelId="{ABB7D6D4-A204-40EE-8AB7-684B66A4230F}" type="pres">
      <dgm:prSet presAssocID="{10C3CED2-4ABB-43C7-AC86-965E35157DD0}" presName="childShape" presStyleCnt="0"/>
      <dgm:spPr/>
    </dgm:pt>
    <dgm:pt modelId="{3EDBF65D-BBDA-4335-AB74-C9F6417F0053}" type="pres">
      <dgm:prSet presAssocID="{99D37E7E-F70B-4A67-81A0-40637C71FD2C}" presName="Name13" presStyleLbl="parChTrans1D2" presStyleIdx="4" presStyleCnt="6"/>
      <dgm:spPr/>
      <dgm:t>
        <a:bodyPr/>
        <a:lstStyle/>
        <a:p>
          <a:endParaRPr lang="it-IT"/>
        </a:p>
      </dgm:t>
    </dgm:pt>
    <dgm:pt modelId="{8A7FCC07-4703-45C3-BE90-D79F4C9C8BCA}" type="pres">
      <dgm:prSet presAssocID="{7390B8AE-7D5A-43E5-BD03-76A8A5F2040F}" presName="childText" presStyleLbl="bgAcc1" presStyleIdx="4" presStyleCnt="6" custScaleX="10134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1D66AE1-A3DC-4E14-83D1-56A5A6A251C9}" type="pres">
      <dgm:prSet presAssocID="{9EEAC385-A634-4192-BFD1-9AD17FA3D090}" presName="Name13" presStyleLbl="parChTrans1D2" presStyleIdx="5" presStyleCnt="6"/>
      <dgm:spPr/>
      <dgm:t>
        <a:bodyPr/>
        <a:lstStyle/>
        <a:p>
          <a:endParaRPr lang="it-IT"/>
        </a:p>
      </dgm:t>
    </dgm:pt>
    <dgm:pt modelId="{2CF695C3-4763-4E2F-B1F0-02ECB34F44D2}" type="pres">
      <dgm:prSet presAssocID="{EB526B40-2371-42FE-B2AD-4B72F217BEB2}" presName="childText" presStyleLbl="bgAcc1" presStyleIdx="5" presStyleCnt="6" custScaleX="11302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D36656D-0035-4C0D-93FE-FAFB743C1618}" srcId="{3FAAA818-FF37-485E-AC9F-D73FF53E520F}" destId="{B906621C-54FC-46E5-9762-FDA9C434059F}" srcOrd="2" destOrd="0" parTransId="{FA731412-5A18-43EE-84F6-25CE9DD81937}" sibTransId="{6F9CEA06-AB02-4926-9AEB-7700D3FED4CB}"/>
    <dgm:cxn modelId="{8F8F0743-9983-4F18-98E5-88945355400A}" srcId="{3FAAA818-FF37-485E-AC9F-D73FF53E520F}" destId="{BD7FC8F6-F349-412D-B426-3B182BA0766E}" srcOrd="3" destOrd="0" parTransId="{8D759E89-5C09-4CE3-9580-D29C633FB519}" sibTransId="{994D0527-D57B-4F6C-8D41-2AFFBF538DF6}"/>
    <dgm:cxn modelId="{5FDBD78D-BF06-4991-B520-718DF74D87F9}" type="presOf" srcId="{10C3CED2-4ABB-43C7-AC86-965E35157DD0}" destId="{406B1FB6-51CB-4962-A182-953F83797BED}" srcOrd="1" destOrd="0" presId="urn:microsoft.com/office/officeart/2005/8/layout/hierarchy3"/>
    <dgm:cxn modelId="{2A689E81-5872-4389-9DF6-EDA1454ADE2B}" type="presOf" srcId="{9EEAC385-A634-4192-BFD1-9AD17FA3D090}" destId="{E1D66AE1-A3DC-4E14-83D1-56A5A6A251C9}" srcOrd="0" destOrd="0" presId="urn:microsoft.com/office/officeart/2005/8/layout/hierarchy3"/>
    <dgm:cxn modelId="{D2EF9AED-1E49-4EE2-B5DE-0EB370D4442B}" type="presOf" srcId="{9CAA2DF1-05ED-4783-95CA-155C08CB8C4E}" destId="{1F6BE3D0-747E-4640-8D56-93FD1457DD7C}" srcOrd="0" destOrd="0" presId="urn:microsoft.com/office/officeart/2005/8/layout/hierarchy3"/>
    <dgm:cxn modelId="{15498339-EB46-45A0-85E9-371A0C50684A}" type="presOf" srcId="{3FAAA818-FF37-485E-AC9F-D73FF53E520F}" destId="{3CF4A859-CE2E-4D18-A1A5-E224A040C87B}" srcOrd="1" destOrd="0" presId="urn:microsoft.com/office/officeart/2005/8/layout/hierarchy3"/>
    <dgm:cxn modelId="{E559632B-E8C9-4A60-BAF3-ABECF99EDFA7}" type="presOf" srcId="{7390B8AE-7D5A-43E5-BD03-76A8A5F2040F}" destId="{8A7FCC07-4703-45C3-BE90-D79F4C9C8BCA}" srcOrd="0" destOrd="0" presId="urn:microsoft.com/office/officeart/2005/8/layout/hierarchy3"/>
    <dgm:cxn modelId="{D38B77DB-DADD-40A8-B12F-030751478AD0}" type="presOf" srcId="{10C3CED2-4ABB-43C7-AC86-965E35157DD0}" destId="{A286B829-4B08-489A-BA67-21B5242FE8F9}" srcOrd="0" destOrd="0" presId="urn:microsoft.com/office/officeart/2005/8/layout/hierarchy3"/>
    <dgm:cxn modelId="{3A9C90EA-8DE7-404C-A385-1FE34D064955}" type="presOf" srcId="{EB526B40-2371-42FE-B2AD-4B72F217BEB2}" destId="{2CF695C3-4763-4E2F-B1F0-02ECB34F44D2}" srcOrd="0" destOrd="0" presId="urn:microsoft.com/office/officeart/2005/8/layout/hierarchy3"/>
    <dgm:cxn modelId="{F85DA9BD-5F1F-4D6F-BDD7-6F8876E2B4B3}" srcId="{3FAAA818-FF37-485E-AC9F-D73FF53E520F}" destId="{051F01E2-32BE-4B9C-BDE8-B4EF2B2991A1}" srcOrd="0" destOrd="0" parTransId="{07A4D9E4-0351-401B-A633-BC124AA073E3}" sibTransId="{A30CA21C-E762-471C-BA72-68AB1D4E4D27}"/>
    <dgm:cxn modelId="{EDF54391-B3C7-493E-9B2F-A8795E4A24C3}" type="presOf" srcId="{07A4D9E4-0351-401B-A633-BC124AA073E3}" destId="{27387162-0CCD-4964-B578-AAE6F170B07D}" srcOrd="0" destOrd="0" presId="urn:microsoft.com/office/officeart/2005/8/layout/hierarchy3"/>
    <dgm:cxn modelId="{8BB0D3CA-439E-4AE0-A95E-4A9A387377B8}" srcId="{10C3CED2-4ABB-43C7-AC86-965E35157DD0}" destId="{7390B8AE-7D5A-43E5-BD03-76A8A5F2040F}" srcOrd="0" destOrd="0" parTransId="{99D37E7E-F70B-4A67-81A0-40637C71FD2C}" sibTransId="{985A2755-9163-4B78-81CF-686DE00AEAC5}"/>
    <dgm:cxn modelId="{CDD86114-6BC2-48C7-8841-6CFA1ED81D0E}" srcId="{9CAA2DF1-05ED-4783-95CA-155C08CB8C4E}" destId="{3FAAA818-FF37-485E-AC9F-D73FF53E520F}" srcOrd="0" destOrd="0" parTransId="{5FF9A96F-6C78-4608-AEA5-0B15C977C7CC}" sibTransId="{75678FD1-7D56-4C5C-9C84-E06E4EFE8D51}"/>
    <dgm:cxn modelId="{5C26C68D-8C50-4E71-BE15-72283A677B7E}" srcId="{10C3CED2-4ABB-43C7-AC86-965E35157DD0}" destId="{EB526B40-2371-42FE-B2AD-4B72F217BEB2}" srcOrd="1" destOrd="0" parTransId="{9EEAC385-A634-4192-BFD1-9AD17FA3D090}" sibTransId="{D08A6092-1D25-48DE-B87C-D540E333DEDF}"/>
    <dgm:cxn modelId="{8AB354B1-50D7-4381-9E17-825A281D5973}" type="presOf" srcId="{C568E3D6-2E1D-4396-A97F-E4FFF8E20BF4}" destId="{132E8504-5D20-4A65-A5D1-E4082BDD94BB}" srcOrd="0" destOrd="0" presId="urn:microsoft.com/office/officeart/2005/8/layout/hierarchy3"/>
    <dgm:cxn modelId="{67B1F609-9834-4AE8-80EF-48FF7B9199D6}" srcId="{9CAA2DF1-05ED-4783-95CA-155C08CB8C4E}" destId="{10C3CED2-4ABB-43C7-AC86-965E35157DD0}" srcOrd="1" destOrd="0" parTransId="{9B784A23-9043-4EE9-B09C-8FCE784DE2BC}" sibTransId="{1780601A-0E71-47C7-A876-5840B88AEF3C}"/>
    <dgm:cxn modelId="{E30ABAE5-4FA3-4068-9A7E-055136E01F37}" type="presOf" srcId="{BD7FC8F6-F349-412D-B426-3B182BA0766E}" destId="{F9087F92-B05C-48A7-9461-1471569CC12C}" srcOrd="0" destOrd="0" presId="urn:microsoft.com/office/officeart/2005/8/layout/hierarchy3"/>
    <dgm:cxn modelId="{13C1AD5D-1AEE-47C4-8AE2-E7C9D7840206}" type="presOf" srcId="{FA731412-5A18-43EE-84F6-25CE9DD81937}" destId="{236C0492-0400-4878-8F0C-6A6509F1A3CB}" srcOrd="0" destOrd="0" presId="urn:microsoft.com/office/officeart/2005/8/layout/hierarchy3"/>
    <dgm:cxn modelId="{25AA8D44-BFD5-4A1E-A843-AD2279DFA7EA}" type="presOf" srcId="{99D37E7E-F70B-4A67-81A0-40637C71FD2C}" destId="{3EDBF65D-BBDA-4335-AB74-C9F6417F0053}" srcOrd="0" destOrd="0" presId="urn:microsoft.com/office/officeart/2005/8/layout/hierarchy3"/>
    <dgm:cxn modelId="{C478A767-B5E6-4D8C-BC90-C17D913AA15A}" type="presOf" srcId="{8D759E89-5C09-4CE3-9580-D29C633FB519}" destId="{74A6920B-A66C-43FA-AC68-D03695351699}" srcOrd="0" destOrd="0" presId="urn:microsoft.com/office/officeart/2005/8/layout/hierarchy3"/>
    <dgm:cxn modelId="{E498FB06-F090-46D2-8A2C-D7281AAE1320}" srcId="{3FAAA818-FF37-485E-AC9F-D73FF53E520F}" destId="{C568E3D6-2E1D-4396-A97F-E4FFF8E20BF4}" srcOrd="1" destOrd="0" parTransId="{A07C5EED-BBD0-498E-854C-123E5F8F1871}" sibTransId="{13FF7433-8F9B-4109-A0F7-5FF821D64AFD}"/>
    <dgm:cxn modelId="{2A481B58-5251-4FD6-8252-6566AB004499}" type="presOf" srcId="{B906621C-54FC-46E5-9762-FDA9C434059F}" destId="{F1D5E865-E77B-4F47-BA59-4651883B9A35}" srcOrd="0" destOrd="0" presId="urn:microsoft.com/office/officeart/2005/8/layout/hierarchy3"/>
    <dgm:cxn modelId="{D25D4224-A1C8-4D5B-81F8-B0BE7F34EA5D}" type="presOf" srcId="{A07C5EED-BBD0-498E-854C-123E5F8F1871}" destId="{F23072CF-A80C-408D-8F60-7249922B5681}" srcOrd="0" destOrd="0" presId="urn:microsoft.com/office/officeart/2005/8/layout/hierarchy3"/>
    <dgm:cxn modelId="{FC0C403B-D20A-432F-80AA-F4357E0E82CC}" type="presOf" srcId="{3FAAA818-FF37-485E-AC9F-D73FF53E520F}" destId="{D74C5759-BEAA-4076-8FB1-E7E991DB1DE4}" srcOrd="0" destOrd="0" presId="urn:microsoft.com/office/officeart/2005/8/layout/hierarchy3"/>
    <dgm:cxn modelId="{E501532B-93AF-404E-A449-ED2AD0E93D69}" type="presOf" srcId="{051F01E2-32BE-4B9C-BDE8-B4EF2B2991A1}" destId="{D59A31D3-6264-48CB-989E-CEC3CE2A14BB}" srcOrd="0" destOrd="0" presId="urn:microsoft.com/office/officeart/2005/8/layout/hierarchy3"/>
    <dgm:cxn modelId="{15D3FF0E-01DF-447E-9DE2-BDDD203982EC}" type="presParOf" srcId="{1F6BE3D0-747E-4640-8D56-93FD1457DD7C}" destId="{A92A7A2F-4BB9-49BA-B887-8C5AE29D99B6}" srcOrd="0" destOrd="0" presId="urn:microsoft.com/office/officeart/2005/8/layout/hierarchy3"/>
    <dgm:cxn modelId="{3901DB72-D586-4C83-9883-E4619F0F4F81}" type="presParOf" srcId="{A92A7A2F-4BB9-49BA-B887-8C5AE29D99B6}" destId="{0EF33729-C047-48AD-A9B8-FD88703BD7C8}" srcOrd="0" destOrd="0" presId="urn:microsoft.com/office/officeart/2005/8/layout/hierarchy3"/>
    <dgm:cxn modelId="{3617F35C-B866-4E78-8E41-01949039DDC5}" type="presParOf" srcId="{0EF33729-C047-48AD-A9B8-FD88703BD7C8}" destId="{D74C5759-BEAA-4076-8FB1-E7E991DB1DE4}" srcOrd="0" destOrd="0" presId="urn:microsoft.com/office/officeart/2005/8/layout/hierarchy3"/>
    <dgm:cxn modelId="{82F42659-3B91-4CEF-BDFB-95941F0629AB}" type="presParOf" srcId="{0EF33729-C047-48AD-A9B8-FD88703BD7C8}" destId="{3CF4A859-CE2E-4D18-A1A5-E224A040C87B}" srcOrd="1" destOrd="0" presId="urn:microsoft.com/office/officeart/2005/8/layout/hierarchy3"/>
    <dgm:cxn modelId="{8E54B9B3-2F1F-4884-8122-8F62837F3F22}" type="presParOf" srcId="{A92A7A2F-4BB9-49BA-B887-8C5AE29D99B6}" destId="{6290EDD2-404F-4D21-AEA9-9BECDE8C9A44}" srcOrd="1" destOrd="0" presId="urn:microsoft.com/office/officeart/2005/8/layout/hierarchy3"/>
    <dgm:cxn modelId="{016AA679-DC14-48D3-A8E9-3EFD782540DD}" type="presParOf" srcId="{6290EDD2-404F-4D21-AEA9-9BECDE8C9A44}" destId="{27387162-0CCD-4964-B578-AAE6F170B07D}" srcOrd="0" destOrd="0" presId="urn:microsoft.com/office/officeart/2005/8/layout/hierarchy3"/>
    <dgm:cxn modelId="{1B36E441-28B0-484A-896A-9B085E57A5A5}" type="presParOf" srcId="{6290EDD2-404F-4D21-AEA9-9BECDE8C9A44}" destId="{D59A31D3-6264-48CB-989E-CEC3CE2A14BB}" srcOrd="1" destOrd="0" presId="urn:microsoft.com/office/officeart/2005/8/layout/hierarchy3"/>
    <dgm:cxn modelId="{DD275317-3A6C-42A8-98E1-0AF7EEED26D5}" type="presParOf" srcId="{6290EDD2-404F-4D21-AEA9-9BECDE8C9A44}" destId="{F23072CF-A80C-408D-8F60-7249922B5681}" srcOrd="2" destOrd="0" presId="urn:microsoft.com/office/officeart/2005/8/layout/hierarchy3"/>
    <dgm:cxn modelId="{9E6C8A86-777E-4699-B526-B8733D41A4F4}" type="presParOf" srcId="{6290EDD2-404F-4D21-AEA9-9BECDE8C9A44}" destId="{132E8504-5D20-4A65-A5D1-E4082BDD94BB}" srcOrd="3" destOrd="0" presId="urn:microsoft.com/office/officeart/2005/8/layout/hierarchy3"/>
    <dgm:cxn modelId="{BAEC286C-2D9D-4DD3-8AC9-3A6D55AF6269}" type="presParOf" srcId="{6290EDD2-404F-4D21-AEA9-9BECDE8C9A44}" destId="{236C0492-0400-4878-8F0C-6A6509F1A3CB}" srcOrd="4" destOrd="0" presId="urn:microsoft.com/office/officeart/2005/8/layout/hierarchy3"/>
    <dgm:cxn modelId="{7213EE74-FF2A-4209-9395-178759A0000F}" type="presParOf" srcId="{6290EDD2-404F-4D21-AEA9-9BECDE8C9A44}" destId="{F1D5E865-E77B-4F47-BA59-4651883B9A35}" srcOrd="5" destOrd="0" presId="urn:microsoft.com/office/officeart/2005/8/layout/hierarchy3"/>
    <dgm:cxn modelId="{232B9A5A-08E3-4D43-AD46-C9F9223C4BFD}" type="presParOf" srcId="{6290EDD2-404F-4D21-AEA9-9BECDE8C9A44}" destId="{74A6920B-A66C-43FA-AC68-D03695351699}" srcOrd="6" destOrd="0" presId="urn:microsoft.com/office/officeart/2005/8/layout/hierarchy3"/>
    <dgm:cxn modelId="{6AFC7051-A9D2-4B76-A7A5-FC4C32A57152}" type="presParOf" srcId="{6290EDD2-404F-4D21-AEA9-9BECDE8C9A44}" destId="{F9087F92-B05C-48A7-9461-1471569CC12C}" srcOrd="7" destOrd="0" presId="urn:microsoft.com/office/officeart/2005/8/layout/hierarchy3"/>
    <dgm:cxn modelId="{DE320C43-0A6C-4E3F-A5E0-DE02B304981A}" type="presParOf" srcId="{1F6BE3D0-747E-4640-8D56-93FD1457DD7C}" destId="{429F3B4F-67D2-4DAF-BA34-4E00EB8C1119}" srcOrd="1" destOrd="0" presId="urn:microsoft.com/office/officeart/2005/8/layout/hierarchy3"/>
    <dgm:cxn modelId="{10EFF973-858B-4755-8951-CD409FE94314}" type="presParOf" srcId="{429F3B4F-67D2-4DAF-BA34-4E00EB8C1119}" destId="{6FAEE0A6-0733-4818-BF75-163A39B5762E}" srcOrd="0" destOrd="0" presId="urn:microsoft.com/office/officeart/2005/8/layout/hierarchy3"/>
    <dgm:cxn modelId="{0E8581D0-9AAD-466E-A98D-80C210127C16}" type="presParOf" srcId="{6FAEE0A6-0733-4818-BF75-163A39B5762E}" destId="{A286B829-4B08-489A-BA67-21B5242FE8F9}" srcOrd="0" destOrd="0" presId="urn:microsoft.com/office/officeart/2005/8/layout/hierarchy3"/>
    <dgm:cxn modelId="{A9E792F2-BCFB-4AF5-9CBD-91D34F2BE4E4}" type="presParOf" srcId="{6FAEE0A6-0733-4818-BF75-163A39B5762E}" destId="{406B1FB6-51CB-4962-A182-953F83797BED}" srcOrd="1" destOrd="0" presId="urn:microsoft.com/office/officeart/2005/8/layout/hierarchy3"/>
    <dgm:cxn modelId="{F44F76D9-2F4C-4D6F-924C-D7554FD38027}" type="presParOf" srcId="{429F3B4F-67D2-4DAF-BA34-4E00EB8C1119}" destId="{ABB7D6D4-A204-40EE-8AB7-684B66A4230F}" srcOrd="1" destOrd="0" presId="urn:microsoft.com/office/officeart/2005/8/layout/hierarchy3"/>
    <dgm:cxn modelId="{46BA5A74-4A61-42F3-8B63-A7C36559E47C}" type="presParOf" srcId="{ABB7D6D4-A204-40EE-8AB7-684B66A4230F}" destId="{3EDBF65D-BBDA-4335-AB74-C9F6417F0053}" srcOrd="0" destOrd="0" presId="urn:microsoft.com/office/officeart/2005/8/layout/hierarchy3"/>
    <dgm:cxn modelId="{92774536-FC60-44EC-BD3A-5D21E4557FB6}" type="presParOf" srcId="{ABB7D6D4-A204-40EE-8AB7-684B66A4230F}" destId="{8A7FCC07-4703-45C3-BE90-D79F4C9C8BCA}" srcOrd="1" destOrd="0" presId="urn:microsoft.com/office/officeart/2005/8/layout/hierarchy3"/>
    <dgm:cxn modelId="{F56CAC30-0738-4196-972C-3D4B2888ADDF}" type="presParOf" srcId="{ABB7D6D4-A204-40EE-8AB7-684B66A4230F}" destId="{E1D66AE1-A3DC-4E14-83D1-56A5A6A251C9}" srcOrd="2" destOrd="0" presId="urn:microsoft.com/office/officeart/2005/8/layout/hierarchy3"/>
    <dgm:cxn modelId="{765107B7-C3A4-4EBE-A1A4-B87D6C25D0AF}" type="presParOf" srcId="{ABB7D6D4-A204-40EE-8AB7-684B66A4230F}" destId="{2CF695C3-4763-4E2F-B1F0-02ECB34F44D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8908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t" anchorCtr="0" compatLnSpc="1">
            <a:prstTxWarp prst="textNoShape">
              <a:avLst/>
            </a:prstTxWarp>
          </a:bodyPr>
          <a:lstStyle>
            <a:lvl1pPr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 bwMode="auto">
          <a:xfrm>
            <a:off x="3778250" y="0"/>
            <a:ext cx="28892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t" anchorCtr="0" compatLnSpc="1">
            <a:prstTxWarp prst="textNoShape">
              <a:avLst/>
            </a:prstTxWarp>
          </a:bodyPr>
          <a:lstStyle>
            <a:lvl1pPr algn="r"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D3C2BC9-E023-4A30-871B-EF04126E8C3F}" type="datetimeFigureOut">
              <a:rPr lang="it-IT"/>
              <a:pPr>
                <a:defRPr/>
              </a:pPr>
              <a:t>24/05/2013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 bwMode="auto">
          <a:xfrm>
            <a:off x="0" y="9285288"/>
            <a:ext cx="28908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b" anchorCtr="0" compatLnSpc="1">
            <a:prstTxWarp prst="textNoShape">
              <a:avLst/>
            </a:prstTxWarp>
          </a:bodyPr>
          <a:lstStyle>
            <a:lvl1pPr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 bwMode="auto">
          <a:xfrm>
            <a:off x="3778250" y="9285288"/>
            <a:ext cx="28892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b" anchorCtr="0" compatLnSpc="1">
            <a:prstTxWarp prst="textNoShape">
              <a:avLst/>
            </a:prstTxWarp>
          </a:bodyPr>
          <a:lstStyle>
            <a:lvl1pPr algn="r"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62C22F1-646F-46E7-AC34-85B8318B227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666355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8908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t" anchorCtr="0" compatLnSpc="1">
            <a:prstTxWarp prst="textNoShape">
              <a:avLst/>
            </a:prstTxWarp>
          </a:bodyPr>
          <a:lstStyle>
            <a:lvl1pPr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 bwMode="auto">
          <a:xfrm>
            <a:off x="3778250" y="0"/>
            <a:ext cx="28892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t" anchorCtr="0" compatLnSpc="1">
            <a:prstTxWarp prst="textNoShape">
              <a:avLst/>
            </a:prstTxWarp>
          </a:bodyPr>
          <a:lstStyle>
            <a:lvl1pPr algn="r"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91F38C-639B-4239-8C86-4276F9B01D41}" type="datetimeFigureOut">
              <a:rPr lang="it-IT"/>
              <a:pPr>
                <a:defRPr/>
              </a:pPr>
              <a:t>24/05/2013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733425"/>
            <a:ext cx="4887912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 bwMode="auto">
          <a:xfrm>
            <a:off x="666750" y="4643438"/>
            <a:ext cx="5335588" cy="439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 bwMode="auto">
          <a:xfrm>
            <a:off x="0" y="9285288"/>
            <a:ext cx="28908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b" anchorCtr="0" compatLnSpc="1">
            <a:prstTxWarp prst="textNoShape">
              <a:avLst/>
            </a:prstTxWarp>
          </a:bodyPr>
          <a:lstStyle>
            <a:lvl1pPr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 bwMode="auto">
          <a:xfrm>
            <a:off x="3778250" y="9285288"/>
            <a:ext cx="28892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67" tIns="46983" rIns="93967" bIns="46983" numCol="1" anchor="b" anchorCtr="0" compatLnSpc="1">
            <a:prstTxWarp prst="textNoShape">
              <a:avLst/>
            </a:prstTxWarp>
          </a:bodyPr>
          <a:lstStyle>
            <a:lvl1pPr algn="r" defTabSz="866775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4FADAB5-2D18-4F6C-9BBF-53EC2221F683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804400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72B5610-31C7-4A68-8274-7ADA243A09B4}" type="datetime1">
              <a:rPr lang="en-GB"/>
              <a:pPr/>
              <a:t>24/05/2013</a:t>
            </a:fld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11A1EE7F-BDA3-4509-9FD6-FC73574B8508}" type="slidenum">
              <a:rPr lang="en-GB"/>
              <a:pPr>
                <a:defRPr/>
              </a:pPr>
              <a:t>1</a:t>
            </a:fld>
            <a:endParaRPr lang="en-GB" dirty="0"/>
          </a:p>
        </p:txBody>
      </p:sp>
      <p:sp>
        <p:nvSpPr>
          <p:cNvPr id="163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  <p:sp>
        <p:nvSpPr>
          <p:cNvPr id="16386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egnaposto piè di pagina 3"/>
          <p:cNvSpPr>
            <a:spLocks noGrp="1"/>
          </p:cNvSpPr>
          <p:nvPr>
            <p:ph type="ftr" sz="quarter" idx="4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7E02B8-3C6F-4BAF-88BF-4D3478B43AF8}" type="slidenum">
              <a:rPr lang="it-IT" smtClean="0"/>
              <a:pPr/>
              <a:t>20</a:t>
            </a:fld>
            <a:endParaRPr lang="it-IT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6938" y="733425"/>
            <a:ext cx="4884737" cy="36655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416" y="4648197"/>
            <a:ext cx="5338256" cy="4394784"/>
          </a:xfrm>
          <a:noFill/>
          <a:ln/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1200" dirty="0" err="1" smtClean="0">
                <a:latin typeface="+mn-lt"/>
              </a:rPr>
              <a:t>Usually</a:t>
            </a:r>
            <a:r>
              <a:rPr lang="it-IT" sz="1200" dirty="0" smtClean="0">
                <a:latin typeface="+mn-lt"/>
              </a:rPr>
              <a:t>, </a:t>
            </a:r>
            <a:r>
              <a:rPr lang="it-IT" sz="1200" dirty="0" err="1" smtClean="0">
                <a:latin typeface="+mn-lt"/>
              </a:rPr>
              <a:t>these</a:t>
            </a:r>
            <a:r>
              <a:rPr lang="it-IT" sz="1200" dirty="0" smtClean="0">
                <a:latin typeface="+mn-lt"/>
              </a:rPr>
              <a:t> </a:t>
            </a:r>
            <a:r>
              <a:rPr lang="it-IT" sz="1200" dirty="0" err="1" smtClean="0">
                <a:latin typeface="+mn-lt"/>
              </a:rPr>
              <a:t>types</a:t>
            </a:r>
            <a:r>
              <a:rPr lang="it-IT" sz="1200" dirty="0" smtClean="0">
                <a:latin typeface="+mn-lt"/>
              </a:rPr>
              <a:t> </a:t>
            </a:r>
            <a:r>
              <a:rPr lang="it-IT" sz="1200" dirty="0" err="1" smtClean="0">
                <a:latin typeface="+mn-lt"/>
              </a:rPr>
              <a:t>of</a:t>
            </a:r>
            <a:r>
              <a:rPr lang="it-IT" sz="1200" dirty="0" smtClean="0">
                <a:latin typeface="+mn-lt"/>
              </a:rPr>
              <a:t> </a:t>
            </a:r>
            <a:r>
              <a:rPr lang="it-IT" sz="1200" dirty="0" err="1" smtClean="0">
                <a:latin typeface="+mn-lt"/>
              </a:rPr>
              <a:t>brands</a:t>
            </a:r>
            <a:r>
              <a:rPr lang="it-IT" sz="1200" dirty="0" smtClean="0">
                <a:latin typeface="+mn-lt"/>
              </a:rPr>
              <a:t> are </a:t>
            </a:r>
            <a:r>
              <a:rPr lang="it-IT" sz="1200" dirty="0" err="1" smtClean="0">
                <a:latin typeface="+mn-lt"/>
              </a:rPr>
              <a:t>voluntaries</a:t>
            </a:r>
            <a:r>
              <a:rPr lang="it-IT" sz="1200" dirty="0" smtClean="0">
                <a:latin typeface="+mn-lt"/>
              </a:rPr>
              <a:t>, </a:t>
            </a:r>
            <a:r>
              <a:rPr lang="it-IT" sz="1200" dirty="0" err="1" smtClean="0">
                <a:latin typeface="+mn-lt"/>
              </a:rPr>
              <a:t>officials</a:t>
            </a:r>
            <a:r>
              <a:rPr lang="it-IT" sz="1200" dirty="0" smtClean="0">
                <a:latin typeface="+mn-lt"/>
              </a:rPr>
              <a:t> and </a:t>
            </a:r>
            <a:r>
              <a:rPr lang="it-IT" sz="1200" dirty="0" err="1" smtClean="0">
                <a:latin typeface="+mn-lt"/>
              </a:rPr>
              <a:t>used</a:t>
            </a:r>
            <a:r>
              <a:rPr lang="it-IT" sz="1200" dirty="0" smtClean="0">
                <a:latin typeface="+mn-lt"/>
              </a:rPr>
              <a:t> </a:t>
            </a:r>
          </a:p>
          <a:p>
            <a:pPr algn="ctr"/>
            <a:r>
              <a:rPr lang="it-IT" sz="1200" dirty="0" smtClean="0">
                <a:latin typeface="+mn-lt"/>
              </a:rPr>
              <a:t>on packaging reperibili sui prodotti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4414" y="71414"/>
            <a:ext cx="6715172" cy="8572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600"/>
            </a:lvl1pPr>
          </a:lstStyle>
          <a:p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lo stile del </a:t>
            </a:r>
            <a:r>
              <a:rPr lang="en-US" noProof="0" dirty="0" err="1" smtClean="0"/>
              <a:t>titolo</a:t>
            </a:r>
            <a:endParaRPr lang="en-US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1538" y="1357298"/>
            <a:ext cx="7000924" cy="47688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2353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4414" y="71414"/>
            <a:ext cx="6715172" cy="8572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lo stile del </a:t>
            </a:r>
            <a:r>
              <a:rPr lang="en-US" noProof="0" dirty="0" err="1" smtClean="0"/>
              <a:t>titolo</a:t>
            </a:r>
            <a:endParaRPr lang="en-US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1538" y="1357298"/>
            <a:ext cx="7000924" cy="47688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17734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536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4414" y="71414"/>
            <a:ext cx="6715172" cy="8572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lo stile del </a:t>
            </a:r>
            <a:r>
              <a:rPr lang="en-US" noProof="0" dirty="0" err="1" smtClean="0"/>
              <a:t>titolo</a:t>
            </a:r>
            <a:endParaRPr lang="en-US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1538" y="1357298"/>
            <a:ext cx="7000924" cy="47688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27920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2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948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HIDDEN Final Conference - May 17th 2013, Ioannina 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E80B6-6C2B-4560-86C7-5970E257BD9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6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8314" y="71438"/>
            <a:ext cx="5543550" cy="62071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©piffanellip2010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4F39D360-0132-41D9-A766-10A645C56D8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8314" y="71438"/>
            <a:ext cx="5543550" cy="620712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0E6620-D6DE-4AF9-A447-4E1386BC5BF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4414" y="71414"/>
            <a:ext cx="6715172" cy="8572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lo stile del </a:t>
            </a:r>
            <a:r>
              <a:rPr lang="en-US" noProof="0" dirty="0" err="1" smtClean="0"/>
              <a:t>titolo</a:t>
            </a:r>
            <a:endParaRPr lang="en-US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1538" y="1357298"/>
            <a:ext cx="7000924" cy="47688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01447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691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4414" y="71414"/>
            <a:ext cx="6715172" cy="85725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lo stile del </a:t>
            </a:r>
            <a:r>
              <a:rPr lang="en-US" noProof="0" dirty="0" err="1" smtClean="0"/>
              <a:t>titolo</a:t>
            </a:r>
            <a:endParaRPr lang="en-US" noProof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1538" y="1357298"/>
            <a:ext cx="7000924" cy="47688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35760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33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C:\Documents and Settings\EderleD.PARCO\Desktop\schemaHome2-agg.jp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47" r:id="rId3"/>
    <p:sldLayoutId id="2147483748" r:id="rId4"/>
    <p:sldLayoutId id="2147483749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8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8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8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~1\EDERLE~1.PAR\IMPOST~1\Temp\Rar$DR00.531\schemaCluster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C:\Documents and Settings\EderleD.PARCO\Desktop\schemaResearch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C:\Documents and Settings\EderleD.PARCO\Desktop\schemaEnterprises2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~1\EDERLE~1.PAR\IMPOST~1\Temp\Rar$DR15.078\schemaServices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90000"/>
        <a:buBlip>
          <a:blip r:embed="rId5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2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1.gif"/><Relationship Id="rId2" Type="http://schemas.openxmlformats.org/officeDocument/2006/relationships/image" Target="../media/image52.png"/><Relationship Id="rId16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image" Target="../media/image2.png"/><Relationship Id="rId5" Type="http://schemas.openxmlformats.org/officeDocument/2006/relationships/image" Target="../media/image55.jpeg"/><Relationship Id="rId15" Type="http://schemas.openxmlformats.org/officeDocument/2006/relationships/image" Target="../media/image30.png"/><Relationship Id="rId10" Type="http://schemas.openxmlformats.org/officeDocument/2006/relationships/image" Target="../media/image60.png"/><Relationship Id="rId4" Type="http://schemas.openxmlformats.org/officeDocument/2006/relationships/image" Target="../media/image54.jpeg"/><Relationship Id="rId9" Type="http://schemas.openxmlformats.org/officeDocument/2006/relationships/image" Target="../media/image59.png"/><Relationship Id="rId14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69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21" Type="http://schemas.openxmlformats.org/officeDocument/2006/relationships/image" Target="../media/image89.png"/><Relationship Id="rId7" Type="http://schemas.openxmlformats.org/officeDocument/2006/relationships/image" Target="../media/image75.jpeg"/><Relationship Id="rId12" Type="http://schemas.openxmlformats.org/officeDocument/2006/relationships/image" Target="../media/image80.jpe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jpe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jpe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hyperlink" Target="http://www.politicheagricole.it/flex/cm/pages/ServeBLOB.php/L/IT/IDPagina/3276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2.png"/><Relationship Id="rId7" Type="http://schemas.openxmlformats.org/officeDocument/2006/relationships/image" Target="../media/image102.jpeg"/><Relationship Id="rId12" Type="http://schemas.openxmlformats.org/officeDocument/2006/relationships/image" Target="../media/image107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eg"/><Relationship Id="rId11" Type="http://schemas.openxmlformats.org/officeDocument/2006/relationships/image" Target="../media/image106.jpeg"/><Relationship Id="rId5" Type="http://schemas.openxmlformats.org/officeDocument/2006/relationships/image" Target="../media/image100.jpeg"/><Relationship Id="rId10" Type="http://schemas.openxmlformats.org/officeDocument/2006/relationships/image" Target="../media/image105.jpeg"/><Relationship Id="rId4" Type="http://schemas.openxmlformats.org/officeDocument/2006/relationships/image" Target="../media/image99.jpeg"/><Relationship Id="rId9" Type="http://schemas.openxmlformats.org/officeDocument/2006/relationships/image" Target="../media/image10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Relationship Id="rId9" Type="http://schemas.openxmlformats.org/officeDocument/2006/relationships/image" Target="../media/image10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0.pn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png"/><Relationship Id="rId7" Type="http://schemas.openxmlformats.org/officeDocument/2006/relationships/image" Target="../media/image1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jpeg"/><Relationship Id="rId11" Type="http://schemas.openxmlformats.org/officeDocument/2006/relationships/image" Target="../media/image131.jpeg"/><Relationship Id="rId5" Type="http://schemas.openxmlformats.org/officeDocument/2006/relationships/image" Target="../media/image125.jpeg"/><Relationship Id="rId10" Type="http://schemas.openxmlformats.org/officeDocument/2006/relationships/image" Target="../media/image130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3" Type="http://schemas.openxmlformats.org/officeDocument/2006/relationships/hyperlink" Target="mailto:simona.palermo@tecnoparco.org" TargetMode="External"/><Relationship Id="rId7" Type="http://schemas.openxmlformats.org/officeDocument/2006/relationships/image" Target="../media/image1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hyperlink" Target="http://www.tecnoparco.org/" TargetMode="External"/><Relationship Id="rId4" Type="http://schemas.openxmlformats.org/officeDocument/2006/relationships/hyperlink" Target="mailto:Fabrizio.trigila@tecnoparco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tiff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38.jpeg"/><Relationship Id="rId7" Type="http://schemas.openxmlformats.org/officeDocument/2006/relationships/diagramData" Target="../diagrams/data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11" Type="http://schemas.microsoft.com/office/2007/relationships/diagramDrawing" Target="../diagrams/drawing1.xml"/><Relationship Id="rId5" Type="http://schemas.openxmlformats.org/officeDocument/2006/relationships/image" Target="../media/image40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39.jpeg"/><Relationship Id="rId9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jpeg"/><Relationship Id="rId3" Type="http://schemas.openxmlformats.org/officeDocument/2006/relationships/image" Target="../media/image30.png"/><Relationship Id="rId7" Type="http://schemas.openxmlformats.org/officeDocument/2006/relationships/image" Target="../media/image45.png"/><Relationship Id="rId12" Type="http://schemas.openxmlformats.org/officeDocument/2006/relationships/image" Target="../media/image5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png"/><Relationship Id="rId5" Type="http://schemas.openxmlformats.org/officeDocument/2006/relationships/image" Target="../media/image23.jpeg"/><Relationship Id="rId10" Type="http://schemas.openxmlformats.org/officeDocument/2006/relationships/image" Target="../media/image48.png"/><Relationship Id="rId4" Type="http://schemas.openxmlformats.org/officeDocument/2006/relationships/image" Target="../media/image43.jpe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Experience and similar projects from Italy</a:t>
            </a:r>
            <a:endParaRPr lang="it-IT" dirty="0"/>
          </a:p>
        </p:txBody>
      </p:sp>
      <p:sp>
        <p:nvSpPr>
          <p:cNvPr id="9" name="Segnaposto testo 2"/>
          <p:cNvSpPr txBox="1">
            <a:spLocks/>
          </p:cNvSpPr>
          <p:nvPr/>
        </p:nvSpPr>
        <p:spPr bwMode="auto">
          <a:xfrm>
            <a:off x="2017812" y="4149080"/>
            <a:ext cx="5112568" cy="18891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7F7F7F"/>
              </a:buClr>
              <a:buSzPct val="90000"/>
              <a:buFont typeface="Arial" charset="0"/>
              <a:buNone/>
              <a:tabLst/>
              <a:defRPr/>
            </a:pPr>
            <a:r>
              <a:rPr lang="it-IT" sz="2800" b="1" dirty="0" smtClean="0">
                <a:solidFill>
                  <a:srgbClr val="898989"/>
                </a:solidFill>
                <a:latin typeface="+mn-lt"/>
                <a:cs typeface="+mn-cs"/>
              </a:rPr>
              <a:t>PARCO TECNOLOGICO PADANO </a:t>
            </a: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7F7F7F"/>
              </a:buClr>
              <a:buSzPct val="90000"/>
              <a:buFont typeface="Arial" charset="0"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7F7F7F"/>
              </a:buClr>
              <a:buSzPct val="90000"/>
              <a:buFont typeface="Arial" charset="0"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7F7F7F"/>
              </a:buClr>
              <a:buSzPct val="90000"/>
              <a:buFont typeface="Arial" charset="0"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Simona Palermo - </a:t>
            </a:r>
            <a:r>
              <a:rPr kumimoji="0" lang="it-IT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Manager</a:t>
            </a: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7F7F7F"/>
              </a:buClr>
              <a:buSzPct val="90000"/>
              <a:buFont typeface="Arial" charset="0"/>
              <a:buNone/>
              <a:tabLst/>
              <a:defRPr/>
            </a:pPr>
            <a:endParaRPr lang="it-IT" sz="1600" i="1" dirty="0" smtClean="0">
              <a:solidFill>
                <a:srgbClr val="7F7F7F"/>
              </a:solidFill>
              <a:latin typeface="+mn-lt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7F7F7F"/>
              </a:buClr>
              <a:buSzPct val="90000"/>
              <a:buFont typeface="Arial" charset="0"/>
              <a:buNone/>
              <a:tabLst/>
              <a:defRPr/>
            </a:pPr>
            <a:endParaRPr kumimoji="0" lang="it-IT" sz="1600" b="0" i="1" u="none" strike="noStrike" kern="1200" cap="none" spc="0" normalizeH="0" baseline="0" noProof="0" dirty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2987675" y="4005064"/>
            <a:ext cx="3097213" cy="0"/>
          </a:xfrm>
          <a:prstGeom prst="line">
            <a:avLst/>
          </a:prstGeom>
          <a:noFill/>
          <a:ln w="22225">
            <a:solidFill>
              <a:srgbClr val="C0C0C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385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1125538"/>
            <a:ext cx="2487613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6" descr="barley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AFBEB"/>
              </a:clrFrom>
              <a:clrTo>
                <a:srgbClr val="FAF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7238" y="1071563"/>
            <a:ext cx="6588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45" descr="peache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EBF0F3"/>
              </a:clrFrom>
              <a:clrTo>
                <a:srgbClr val="EBF0F3">
                  <a:alpha val="0"/>
                </a:srgbClr>
              </a:clrTo>
            </a:clrChange>
            <a:lum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7700" y="2536825"/>
            <a:ext cx="98425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8" descr="pi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00" y="3074988"/>
            <a:ext cx="9128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42" descr="capra%20selvatica%20mediterranes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2060575"/>
            <a:ext cx="8763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41" descr="gallo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860800"/>
            <a:ext cx="6334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74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663" t="19894" r="33348" b="11815"/>
          <a:stretch>
            <a:fillRect/>
          </a:stretch>
        </p:blipFill>
        <p:spPr bwMode="auto">
          <a:xfrm>
            <a:off x="8397875" y="3746500"/>
            <a:ext cx="617538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8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3" y="4643438"/>
            <a:ext cx="6492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8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" y="1125538"/>
            <a:ext cx="10017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ttangolo arrotondato 24"/>
          <p:cNvSpPr>
            <a:spLocks noChangeArrowheads="1"/>
          </p:cNvSpPr>
          <p:nvPr/>
        </p:nvSpPr>
        <p:spPr bwMode="auto">
          <a:xfrm>
            <a:off x="5816600" y="1143000"/>
            <a:ext cx="2500313" cy="1571625"/>
          </a:xfrm>
          <a:prstGeom prst="roundRect">
            <a:avLst>
              <a:gd name="adj" fmla="val 7255"/>
            </a:avLst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marL="363538" indent="-363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Food safety and quality</a:t>
            </a:r>
          </a:p>
          <a:p>
            <a:pPr marL="806450" lvl="1" indent="-34925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solidFill>
                  <a:srgbClr val="000000"/>
                </a:solidFill>
                <a:latin typeface="Calibri" pitchFamily="34" charset="0"/>
              </a:rPr>
              <a:t>Traceability</a:t>
            </a:r>
          </a:p>
          <a:p>
            <a:pPr marL="806450" lvl="1" indent="-34925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solidFill>
                  <a:srgbClr val="000000"/>
                </a:solidFill>
                <a:latin typeface="Calibri" pitchFamily="34" charset="0"/>
              </a:rPr>
              <a:t>Pathogen detection </a:t>
            </a:r>
          </a:p>
          <a:p>
            <a:pPr marL="806450" lvl="1" indent="-34925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solidFill>
                  <a:srgbClr val="000000"/>
                </a:solidFill>
                <a:latin typeface="Calibri" pitchFamily="34" charset="0"/>
              </a:rPr>
              <a:t>Origin and authenticity</a:t>
            </a:r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6" name="Rettangolo arrotondato 25"/>
          <p:cNvSpPr>
            <a:spLocks noChangeArrowheads="1"/>
          </p:cNvSpPr>
          <p:nvPr/>
        </p:nvSpPr>
        <p:spPr bwMode="auto">
          <a:xfrm>
            <a:off x="5816600" y="2857500"/>
            <a:ext cx="2500313" cy="3429000"/>
          </a:xfrm>
          <a:prstGeom prst="roundRect">
            <a:avLst>
              <a:gd name="adj" fmla="val 5685"/>
            </a:avLst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marL="457200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2000" dirty="0">
                <a:latin typeface="+mn-lt"/>
                <a:cs typeface="Arial" charset="0"/>
              </a:rPr>
              <a:t>Rice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Diversity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Disease resistance 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endParaRPr lang="en-GB" sz="1200" dirty="0">
              <a:latin typeface="+mn-lt"/>
              <a:cs typeface="Arial" charset="0"/>
            </a:endParaRPr>
          </a:p>
          <a:p>
            <a:pPr marL="457200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2000" dirty="0">
                <a:latin typeface="+mn-lt"/>
                <a:cs typeface="Arial" charset="0"/>
              </a:rPr>
              <a:t> Peach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Fruit quality /aroma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Sequencing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endParaRPr lang="en-GB" sz="1200" dirty="0">
              <a:latin typeface="+mn-lt"/>
              <a:cs typeface="Arial" charset="0"/>
            </a:endParaRPr>
          </a:p>
          <a:p>
            <a:pPr marL="457200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2000" dirty="0">
                <a:latin typeface="+mn-lt"/>
                <a:cs typeface="Arial" charset="0"/>
              </a:rPr>
              <a:t>Grape 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Sequencing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Pathogen resistance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endParaRPr lang="en-GB" sz="1200" dirty="0">
              <a:latin typeface="+mn-lt"/>
              <a:cs typeface="Arial" charset="0"/>
            </a:endParaRPr>
          </a:p>
          <a:p>
            <a:pPr marL="457200" indent="-4572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2000" dirty="0">
                <a:latin typeface="+mn-lt"/>
                <a:cs typeface="Arial" charset="0"/>
              </a:rPr>
              <a:t>Barley 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Architecture</a:t>
            </a:r>
          </a:p>
          <a:p>
            <a:pPr marL="742950" lvl="1" indent="-28575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Pct val="90000"/>
              <a:buFontTx/>
              <a:buBlip>
                <a:blip r:embed="rId12"/>
              </a:buBlip>
              <a:defRPr/>
            </a:pPr>
            <a:r>
              <a:rPr lang="en-GB" sz="1200" dirty="0">
                <a:latin typeface="+mn-lt"/>
                <a:cs typeface="Arial" charset="0"/>
              </a:rPr>
              <a:t>Drought resistance</a:t>
            </a:r>
          </a:p>
        </p:txBody>
      </p:sp>
      <p:sp>
        <p:nvSpPr>
          <p:cNvPr id="27" name="Rettangolo arrotondato 26"/>
          <p:cNvSpPr>
            <a:spLocks noChangeArrowheads="1"/>
          </p:cNvSpPr>
          <p:nvPr/>
        </p:nvSpPr>
        <p:spPr bwMode="auto">
          <a:xfrm>
            <a:off x="1143000" y="1143000"/>
            <a:ext cx="2428875" cy="5143500"/>
          </a:xfrm>
          <a:prstGeom prst="roundRect">
            <a:avLst>
              <a:gd name="adj" fmla="val 5718"/>
            </a:avLst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marL="457200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2000">
                <a:latin typeface="Calibri" pitchFamily="34" charset="0"/>
              </a:rPr>
              <a:t>Cattle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Disease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Production 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endParaRPr lang="en-GB" sz="1400">
              <a:latin typeface="Calibri" pitchFamily="34" charset="0"/>
            </a:endParaRPr>
          </a:p>
          <a:p>
            <a:pPr marL="457200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2000">
                <a:latin typeface="Calibri" pitchFamily="34" charset="0"/>
              </a:rPr>
              <a:t>Sheep 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Disease 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Diversity 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endParaRPr lang="en-GB" sz="1400">
              <a:latin typeface="Calibri" pitchFamily="34" charset="0"/>
            </a:endParaRPr>
          </a:p>
          <a:p>
            <a:pPr marL="457200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2000">
                <a:latin typeface="Calibri" pitchFamily="34" charset="0"/>
              </a:rPr>
              <a:t>Swine 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Meat quality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Disease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</a:pPr>
            <a:r>
              <a:rPr lang="en-GB" sz="1400">
                <a:latin typeface="Calibri" pitchFamily="34" charset="0"/>
              </a:rPr>
              <a:t> </a:t>
            </a:r>
          </a:p>
          <a:p>
            <a:pPr marL="457200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2000">
                <a:latin typeface="Calibri" pitchFamily="34" charset="0"/>
              </a:rPr>
              <a:t>Poultry 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Disease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endParaRPr lang="en-GB" sz="1400">
              <a:latin typeface="Calibri" pitchFamily="34" charset="0"/>
            </a:endParaRPr>
          </a:p>
          <a:p>
            <a:pPr marL="457200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2000">
                <a:latin typeface="Calibri" pitchFamily="34" charset="0"/>
              </a:rPr>
              <a:t>Fish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Diversity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1400">
                <a:latin typeface="Calibri" pitchFamily="34" charset="0"/>
              </a:rPr>
              <a:t>Parasites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</a:pPr>
            <a:endParaRPr lang="en-GB" sz="1400">
              <a:latin typeface="Calibri" pitchFamily="34" charset="0"/>
            </a:endParaRPr>
          </a:p>
          <a:p>
            <a:pPr marL="457200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Char char="•"/>
            </a:pPr>
            <a:r>
              <a:rPr lang="en-GB" sz="2000">
                <a:latin typeface="Calibri" pitchFamily="34" charset="0"/>
              </a:rPr>
              <a:t>Honeybees</a:t>
            </a:r>
          </a:p>
          <a:p>
            <a:pPr marL="914400" lvl="1" indent="-4572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Char char="•"/>
            </a:pPr>
            <a:r>
              <a:rPr lang="en-GB" sz="1400">
                <a:latin typeface="Calibri" pitchFamily="34" charset="0"/>
              </a:rPr>
              <a:t>Disease</a:t>
            </a:r>
          </a:p>
        </p:txBody>
      </p:sp>
      <p:pic>
        <p:nvPicPr>
          <p:cNvPr id="21520" name="Picture 6" descr="http://thumbs.dreamstime.com/thumb_17/112307888649UZ06.jpg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60882">
            <a:off x="8288338" y="5327650"/>
            <a:ext cx="7683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20" descr="honey-bee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5589588"/>
            <a:ext cx="993775" cy="835025"/>
          </a:xfrm>
          <a:prstGeom prst="rect">
            <a:avLst/>
          </a:prstGeom>
          <a:noFill/>
        </p:spPr>
      </p:pic>
      <p:sp>
        <p:nvSpPr>
          <p:cNvPr id="10" name="Memoria ad accesso diretto 9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Memoria ad accesso diretto 10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Memoria ad accesso diretto 11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Memoria ad accesso diretto 7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Memoria ad accesso diretto 8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Memoria ad accesso diretto 18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Memoria ad accesso diretto 19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Memoria ad accesso diretto 20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Memoria ad accesso diretto 21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Memoria ad accesso diretto 22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Memoria ad accesso diretto 23"/>
          <p:cNvSpPr/>
          <p:nvPr/>
        </p:nvSpPr>
        <p:spPr>
          <a:xfrm>
            <a:off x="3746500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Memoria ad accesso diretto 24"/>
          <p:cNvSpPr/>
          <p:nvPr/>
        </p:nvSpPr>
        <p:spPr>
          <a:xfrm>
            <a:off x="4135438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Memoria ad accesso diretto 25"/>
          <p:cNvSpPr/>
          <p:nvPr/>
        </p:nvSpPr>
        <p:spPr>
          <a:xfrm>
            <a:off x="4524375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Memoria ad accesso diretto 26"/>
          <p:cNvSpPr/>
          <p:nvPr/>
        </p:nvSpPr>
        <p:spPr>
          <a:xfrm>
            <a:off x="4913313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Memoria ad accesso diretto 23"/>
          <p:cNvSpPr/>
          <p:nvPr/>
        </p:nvSpPr>
        <p:spPr>
          <a:xfrm>
            <a:off x="5235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Memoria ad accesso diretto 24"/>
          <p:cNvSpPr/>
          <p:nvPr/>
        </p:nvSpPr>
        <p:spPr>
          <a:xfrm>
            <a:off x="5624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Memoria ad accesso diretto 25"/>
          <p:cNvSpPr/>
          <p:nvPr/>
        </p:nvSpPr>
        <p:spPr>
          <a:xfrm>
            <a:off x="6013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Memoria ad accesso diretto 26"/>
          <p:cNvSpPr/>
          <p:nvPr/>
        </p:nvSpPr>
        <p:spPr>
          <a:xfrm>
            <a:off x="640238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1563" name="Text Box 4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690938" y="138113"/>
            <a:ext cx="1709737" cy="708025"/>
          </a:xfrm>
          <a:prstGeom prst="rect">
            <a:avLst/>
          </a:prstGeom>
          <a:noFill/>
        </p:spPr>
      </p:pic>
      <p:sp>
        <p:nvSpPr>
          <p:cNvPr id="21564" name="Text Box 60"/>
          <p:cNvSpPr txBox="1">
            <a:spLocks noChangeArrowheads="1"/>
          </p:cNvSpPr>
          <p:nvPr/>
        </p:nvSpPr>
        <p:spPr bwMode="auto">
          <a:xfrm>
            <a:off x="3900488" y="295275"/>
            <a:ext cx="1316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RESEARCH</a:t>
            </a:r>
          </a:p>
        </p:txBody>
      </p:sp>
      <p:sp>
        <p:nvSpPr>
          <p:cNvPr id="14" name="Rettangolo arrotondato 24"/>
          <p:cNvSpPr>
            <a:spLocks noChangeArrowheads="1"/>
          </p:cNvSpPr>
          <p:nvPr/>
        </p:nvSpPr>
        <p:spPr bwMode="auto">
          <a:xfrm>
            <a:off x="3633788" y="3649663"/>
            <a:ext cx="2106612" cy="1955800"/>
          </a:xfrm>
          <a:prstGeom prst="roundRect">
            <a:avLst>
              <a:gd name="adj" fmla="val 7255"/>
            </a:avLst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>
            <a:spAutoFit/>
          </a:bodyPr>
          <a:lstStyle/>
          <a:p>
            <a:pPr marL="88900" indent="-88900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en-GB" sz="2000">
                <a:solidFill>
                  <a:srgbClr val="000000"/>
                </a:solidFill>
                <a:latin typeface="Calibri" pitchFamily="34" charset="0"/>
              </a:rPr>
              <a:t>Bioinformatics</a:t>
            </a:r>
          </a:p>
          <a:p>
            <a:pPr marL="268288" lvl="1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it-IT" sz="1400">
                <a:latin typeface="Calibri" pitchFamily="34" charset="0"/>
              </a:rPr>
              <a:t> Statistical methods </a:t>
            </a:r>
          </a:p>
          <a:p>
            <a:pPr marL="268288" lvl="1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it-IT" sz="1400">
                <a:latin typeface="Calibri" pitchFamily="34" charset="0"/>
              </a:rPr>
              <a:t> Statistical analysis</a:t>
            </a:r>
          </a:p>
          <a:p>
            <a:pPr marL="268288" lvl="1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it-IT" sz="1400">
                <a:latin typeface="Calibri" pitchFamily="34" charset="0"/>
              </a:rPr>
              <a:t> Population genetics studies</a:t>
            </a:r>
          </a:p>
          <a:p>
            <a:pPr marL="268288" lvl="1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11"/>
              </a:buBlip>
            </a:pPr>
            <a:r>
              <a:rPr lang="it-IT" sz="1400">
                <a:latin typeface="Calibri" pitchFamily="34" charset="0"/>
              </a:rPr>
              <a:t>  Software and Database implementation</a:t>
            </a:r>
            <a:endParaRPr lang="en-US"/>
          </a:p>
        </p:txBody>
      </p:sp>
      <p:pic>
        <p:nvPicPr>
          <p:cNvPr id="21569" name="Picture 65" descr="Bioinformatics%20logo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6638" y="5816600"/>
            <a:ext cx="2232025" cy="565150"/>
          </a:xfrm>
          <a:prstGeom prst="rect">
            <a:avLst/>
          </a:prstGeom>
          <a:noFill/>
        </p:spPr>
      </p:pic>
      <p:sp>
        <p:nvSpPr>
          <p:cNvPr id="38" name="CasellaDiTesto 3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3" name="Picture 103" descr="imagesCA6FKRFN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6763" y="4743450"/>
            <a:ext cx="1239837" cy="719138"/>
          </a:xfrm>
          <a:prstGeom prst="rect">
            <a:avLst/>
          </a:prstGeom>
          <a:noFill/>
        </p:spPr>
      </p:pic>
      <p:sp>
        <p:nvSpPr>
          <p:cNvPr id="42" name="Rettangolo arrotondato 41"/>
          <p:cNvSpPr/>
          <p:nvPr/>
        </p:nvSpPr>
        <p:spPr>
          <a:xfrm>
            <a:off x="1692275" y="2162175"/>
            <a:ext cx="2428875" cy="1466850"/>
          </a:xfrm>
          <a:prstGeom prst="roundRect">
            <a:avLst>
              <a:gd name="adj" fmla="val 538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20000"/>
              </a:spcBef>
            </a:pPr>
            <a:r>
              <a:rPr lang="en-GB" sz="2400" b="1">
                <a:solidFill>
                  <a:srgbClr val="000000"/>
                </a:solidFill>
                <a:cs typeface="Arial" pitchFamily="34" charset="0"/>
              </a:rPr>
              <a:t>Functional Foods</a:t>
            </a:r>
          </a:p>
          <a:p>
            <a:pPr marL="0" lvl="1">
              <a:spcBef>
                <a:spcPct val="20000"/>
              </a:spcBef>
            </a:pPr>
            <a:r>
              <a:rPr lang="en-GB" sz="2400" b="1">
                <a:solidFill>
                  <a:srgbClr val="000000"/>
                </a:solidFill>
                <a:cs typeface="Arial" pitchFamily="34" charset="0"/>
              </a:rPr>
              <a:t>and Nutraceutics</a:t>
            </a:r>
          </a:p>
        </p:txBody>
      </p:sp>
      <p:sp>
        <p:nvSpPr>
          <p:cNvPr id="10" name="Memoria ad accesso diretto 9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Memoria ad accesso diretto 10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Memoria ad accesso diretto 11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Memoria ad accesso diretto 7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Memoria ad accesso diretto 8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Memoria ad accesso diretto 18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Memoria ad accesso diretto 19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Memoria ad accesso diretto 20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Memoria ad accesso diretto 21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Memoria ad accesso diretto 22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Memoria ad accesso diretto 23"/>
          <p:cNvSpPr/>
          <p:nvPr/>
        </p:nvSpPr>
        <p:spPr>
          <a:xfrm>
            <a:off x="3746500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Memoria ad accesso diretto 24"/>
          <p:cNvSpPr/>
          <p:nvPr/>
        </p:nvSpPr>
        <p:spPr>
          <a:xfrm>
            <a:off x="4135438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Memoria ad accesso diretto 25"/>
          <p:cNvSpPr/>
          <p:nvPr/>
        </p:nvSpPr>
        <p:spPr>
          <a:xfrm>
            <a:off x="4524375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Memoria ad accesso diretto 26"/>
          <p:cNvSpPr/>
          <p:nvPr/>
        </p:nvSpPr>
        <p:spPr>
          <a:xfrm>
            <a:off x="4913313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Memoria ad accesso diretto 23"/>
          <p:cNvSpPr/>
          <p:nvPr/>
        </p:nvSpPr>
        <p:spPr>
          <a:xfrm>
            <a:off x="5235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Memoria ad accesso diretto 24"/>
          <p:cNvSpPr/>
          <p:nvPr/>
        </p:nvSpPr>
        <p:spPr>
          <a:xfrm>
            <a:off x="5624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Memoria ad accesso diretto 25"/>
          <p:cNvSpPr/>
          <p:nvPr/>
        </p:nvSpPr>
        <p:spPr>
          <a:xfrm>
            <a:off x="6013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Memoria ad accesso diretto 26"/>
          <p:cNvSpPr/>
          <p:nvPr/>
        </p:nvSpPr>
        <p:spPr>
          <a:xfrm>
            <a:off x="640238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572" name="Text Box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0938" y="138113"/>
            <a:ext cx="1709737" cy="708025"/>
          </a:xfrm>
          <a:prstGeom prst="rect">
            <a:avLst/>
          </a:prstGeom>
          <a:noFill/>
        </p:spPr>
      </p:pic>
      <p:sp>
        <p:nvSpPr>
          <p:cNvPr id="20573" name="Text Box 93"/>
          <p:cNvSpPr txBox="1">
            <a:spLocks noChangeArrowheads="1"/>
          </p:cNvSpPr>
          <p:nvPr/>
        </p:nvSpPr>
        <p:spPr bwMode="auto">
          <a:xfrm>
            <a:off x="3900488" y="295275"/>
            <a:ext cx="1316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RESEARCH</a:t>
            </a:r>
          </a:p>
        </p:txBody>
      </p:sp>
      <p:sp>
        <p:nvSpPr>
          <p:cNvPr id="6" name="Rettangolo arrotondato 41"/>
          <p:cNvSpPr/>
          <p:nvPr/>
        </p:nvSpPr>
        <p:spPr>
          <a:xfrm>
            <a:off x="4818063" y="2162175"/>
            <a:ext cx="2428875" cy="1466850"/>
          </a:xfrm>
          <a:prstGeom prst="roundRect">
            <a:avLst>
              <a:gd name="adj" fmla="val 538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GB" sz="2400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Green Energy</a:t>
            </a:r>
          </a:p>
          <a:p>
            <a:pPr algn="ctr"/>
            <a:endParaRPr lang="en-GB" sz="24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(biomasses, biofuels, etc.)</a:t>
            </a:r>
          </a:p>
        </p:txBody>
      </p:sp>
      <p:sp>
        <p:nvSpPr>
          <p:cNvPr id="7" name="Rettangolo arrotondato 41"/>
          <p:cNvSpPr/>
          <p:nvPr/>
        </p:nvSpPr>
        <p:spPr>
          <a:xfrm>
            <a:off x="3059113" y="4076700"/>
            <a:ext cx="2428875" cy="719138"/>
          </a:xfrm>
          <a:prstGeom prst="roundRect">
            <a:avLst>
              <a:gd name="adj" fmla="val 538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GB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Molecular pharming</a:t>
            </a:r>
            <a:endParaRPr lang="en-GB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ttangolo arrotondato 41"/>
          <p:cNvSpPr/>
          <p:nvPr/>
        </p:nvSpPr>
        <p:spPr>
          <a:xfrm>
            <a:off x="3582988" y="5086350"/>
            <a:ext cx="2428875" cy="719138"/>
          </a:xfrm>
          <a:prstGeom prst="roundRect">
            <a:avLst>
              <a:gd name="adj" fmla="val 538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GB" b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Animal stem cells</a:t>
            </a:r>
            <a:endParaRPr lang="en-GB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78" name="Text Box 98"/>
          <p:cNvSpPr txBox="1">
            <a:spLocks noChangeArrowheads="1"/>
          </p:cNvSpPr>
          <p:nvPr/>
        </p:nvSpPr>
        <p:spPr bwMode="auto">
          <a:xfrm>
            <a:off x="1042988" y="1262063"/>
            <a:ext cx="5041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>
                <a:latin typeface="Calibri" pitchFamily="34" charset="0"/>
              </a:rPr>
              <a:t>EMERGING FIELDS…</a:t>
            </a:r>
          </a:p>
        </p:txBody>
      </p:sp>
      <p:pic>
        <p:nvPicPr>
          <p:cNvPr id="20579" name="Picture 99" descr="imagesCAP9OP3W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538" y="1844675"/>
            <a:ext cx="1362075" cy="1655763"/>
          </a:xfrm>
          <a:prstGeom prst="rect">
            <a:avLst/>
          </a:prstGeom>
          <a:noFill/>
        </p:spPr>
      </p:pic>
      <p:pic>
        <p:nvPicPr>
          <p:cNvPr id="20580" name="Picture 100" descr="idea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850" y="2205038"/>
            <a:ext cx="887413" cy="1368425"/>
          </a:xfrm>
          <a:prstGeom prst="rect">
            <a:avLst/>
          </a:prstGeom>
          <a:noFill/>
        </p:spPr>
      </p:pic>
      <p:pic>
        <p:nvPicPr>
          <p:cNvPr id="20582" name="Picture 102" descr="imagesCA0XHEUI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7475" y="3951288"/>
            <a:ext cx="1327150" cy="1709737"/>
          </a:xfrm>
          <a:prstGeom prst="rect">
            <a:avLst/>
          </a:prstGeom>
          <a:noFill/>
        </p:spPr>
      </p:pic>
      <p:pic>
        <p:nvPicPr>
          <p:cNvPr id="20584" name="Picture 104" descr="Fibroblast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4581525"/>
            <a:ext cx="1800225" cy="1473200"/>
          </a:xfrm>
          <a:prstGeom prst="rect">
            <a:avLst/>
          </a:prstGeom>
          <a:noFill/>
        </p:spPr>
      </p:pic>
      <p:sp>
        <p:nvSpPr>
          <p:cNvPr id="32" name="CasellaDiTesto 31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egnaposto piè di pagina 28"/>
          <p:cNvSpPr>
            <a:spLocks noGrp="1"/>
          </p:cNvSpPr>
          <p:nvPr>
            <p:ph type="ftr" sz="quarter" idx="4294967295"/>
          </p:nvPr>
        </p:nvSpPr>
        <p:spPr>
          <a:xfrm>
            <a:off x="3695700" y="6421438"/>
            <a:ext cx="5448300" cy="365125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bg1"/>
                </a:solidFill>
                <a:latin typeface="+mn-lt"/>
                <a:cs typeface="+mn-cs"/>
              </a:rPr>
              <a:t>PTP - Past, Present &amp; Future</a:t>
            </a:r>
            <a:endParaRPr lang="it-IT" sz="1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8" name="Segnaposto numero diapositiva 27"/>
          <p:cNvSpPr>
            <a:spLocks noGrp="1"/>
          </p:cNvSpPr>
          <p:nvPr>
            <p:ph type="sldNum" sz="quarter" idx="4294967295"/>
          </p:nvPr>
        </p:nvSpPr>
        <p:spPr>
          <a:xfrm>
            <a:off x="8601075" y="6421438"/>
            <a:ext cx="542925" cy="365125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A605C36-9708-4380-95F1-3B2B287CC149}" type="slidenum">
              <a:rPr lang="it-IT" sz="1400" b="1">
                <a:ln w="50800"/>
                <a:solidFill>
                  <a:srgbClr val="0070C0"/>
                </a:solidFill>
                <a:latin typeface="Monotype Corsiva" pitchFamily="66" charset="0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it-IT" sz="1400" b="1" dirty="0">
              <a:ln w="50800"/>
              <a:solidFill>
                <a:srgbClr val="0070C0"/>
              </a:solidFill>
              <a:latin typeface="Monotype Corsiva" pitchFamily="66" charset="0"/>
              <a:cs typeface="+mn-cs"/>
            </a:endParaRPr>
          </a:p>
        </p:txBody>
      </p:sp>
      <p:pic>
        <p:nvPicPr>
          <p:cNvPr id="26629" name="Picture 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1563"/>
            <a:ext cx="66548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1688" y="2286000"/>
            <a:ext cx="9286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" descr="biotrack alta de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50" y="3451225"/>
            <a:ext cx="11430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2643188"/>
            <a:ext cx="11430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4000500"/>
            <a:ext cx="1643063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6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1688" y="285750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4665663"/>
            <a:ext cx="1357313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8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75" y="5308600"/>
            <a:ext cx="1500188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0" y="4286250"/>
            <a:ext cx="388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10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6357938"/>
            <a:ext cx="1500187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9" name="Picture 11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500" y="5214938"/>
            <a:ext cx="1077913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13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75" y="3308350"/>
            <a:ext cx="107156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15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88" y="5500688"/>
            <a:ext cx="100012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25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4929188"/>
            <a:ext cx="1109662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16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0" y="5857875"/>
            <a:ext cx="10890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Picture 18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3643313"/>
            <a:ext cx="1500187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Picture 19"/>
          <p:cNvPicPr>
            <a:picLocks noChangeAspect="1" noChangeArrowheads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4143375"/>
            <a:ext cx="928688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Picture 22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3071813"/>
            <a:ext cx="12144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7" name="Picture 23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4286250"/>
            <a:ext cx="128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8" name="Rettangolo 27"/>
          <p:cNvSpPr>
            <a:spLocks noChangeArrowheads="1"/>
          </p:cNvSpPr>
          <p:nvPr/>
        </p:nvSpPr>
        <p:spPr bwMode="auto">
          <a:xfrm>
            <a:off x="6643688" y="5572125"/>
            <a:ext cx="2500312" cy="1285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0363" indent="-180975">
              <a:spcBef>
                <a:spcPct val="50000"/>
              </a:spcBef>
            </a:pPr>
            <a:endParaRPr lang="it-IT">
              <a:latin typeface="Calibri" pitchFamily="34" charset="0"/>
            </a:endParaRPr>
          </a:p>
        </p:txBody>
      </p:sp>
      <p:pic>
        <p:nvPicPr>
          <p:cNvPr id="26649" name="Picture 31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7000875" y="3524250"/>
            <a:ext cx="20193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ttangolo 26"/>
          <p:cNvSpPr/>
          <p:nvPr/>
        </p:nvSpPr>
        <p:spPr>
          <a:xfrm>
            <a:off x="5357818" y="1428736"/>
            <a:ext cx="3500462" cy="1384995"/>
          </a:xfrm>
          <a:prstGeom prst="rect">
            <a:avLst/>
          </a:prstGeom>
        </p:spPr>
        <p:txBody>
          <a:bodyPr>
            <a:spAutoFit/>
            <a:scene3d>
              <a:camera prst="isometricOffAxis1Right"/>
              <a:lightRig rig="threePt" dir="t"/>
            </a:scene3d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it-IT" sz="2400" b="1" dirty="0" err="1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Active</a:t>
            </a:r>
            <a:r>
              <a:rPr lang="it-IT" sz="2400" b="1" dirty="0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 </a:t>
            </a:r>
            <a:r>
              <a:rPr lang="it-IT" sz="2400" b="1" dirty="0" err="1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research</a:t>
            </a:r>
            <a:r>
              <a:rPr lang="it-IT" sz="2400" b="1" dirty="0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 </a:t>
            </a:r>
            <a:r>
              <a:rPr lang="it-IT" sz="2400" b="1" dirty="0" err="1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projects</a:t>
            </a:r>
            <a:endParaRPr lang="it-IT" sz="2400" b="1" dirty="0"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it-IT" sz="2400" b="1" dirty="0">
                <a:effectLst>
                  <a:reflection blurRad="6350" stA="60000" endA="900" endPos="58000" dir="5400000" sy="-100000" algn="bl" rotWithShape="0"/>
                </a:effectLst>
                <a:latin typeface="+mn-lt"/>
                <a:cs typeface="+mn-cs"/>
              </a:rPr>
              <a:t>      with industrial	companies</a:t>
            </a:r>
          </a:p>
        </p:txBody>
      </p:sp>
      <p:sp>
        <p:nvSpPr>
          <p:cNvPr id="10" name="Memoria ad accesso diretto 9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Memoria ad accesso diretto 10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Memoria ad accesso diretto 11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Memoria ad accesso diretto 7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Memoria ad accesso diretto 8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Memoria ad accesso diretto 18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Memoria ad accesso diretto 19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Memoria ad accesso diretto 20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Memoria ad accesso diretto 21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Memoria ad accesso diretto 22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Memoria ad accesso diretto 23"/>
          <p:cNvSpPr/>
          <p:nvPr/>
        </p:nvSpPr>
        <p:spPr>
          <a:xfrm>
            <a:off x="3746500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Memoria ad accesso diretto 24"/>
          <p:cNvSpPr/>
          <p:nvPr/>
        </p:nvSpPr>
        <p:spPr>
          <a:xfrm>
            <a:off x="4135438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Memoria ad accesso diretto 25"/>
          <p:cNvSpPr/>
          <p:nvPr/>
        </p:nvSpPr>
        <p:spPr>
          <a:xfrm>
            <a:off x="4524375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Memoria ad accesso diretto 26"/>
          <p:cNvSpPr/>
          <p:nvPr/>
        </p:nvSpPr>
        <p:spPr>
          <a:xfrm>
            <a:off x="4913313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Memoria ad accesso diretto 23"/>
          <p:cNvSpPr/>
          <p:nvPr/>
        </p:nvSpPr>
        <p:spPr>
          <a:xfrm>
            <a:off x="5235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Memoria ad accesso diretto 24"/>
          <p:cNvSpPr/>
          <p:nvPr/>
        </p:nvSpPr>
        <p:spPr>
          <a:xfrm>
            <a:off x="5624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Memoria ad accesso diretto 25"/>
          <p:cNvSpPr/>
          <p:nvPr/>
        </p:nvSpPr>
        <p:spPr>
          <a:xfrm>
            <a:off x="6013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Memoria ad accesso diretto 26"/>
          <p:cNvSpPr/>
          <p:nvPr/>
        </p:nvSpPr>
        <p:spPr>
          <a:xfrm>
            <a:off x="640238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6670" name="Text Box 4"/>
          <p:cNvPicPr>
            <a:picLocks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348038" y="138113"/>
            <a:ext cx="2232025" cy="708025"/>
          </a:xfrm>
          <a:prstGeom prst="rect">
            <a:avLst/>
          </a:prstGeom>
          <a:noFill/>
        </p:spPr>
      </p:pic>
      <p:sp>
        <p:nvSpPr>
          <p:cNvPr id="26671" name="Text Box 47"/>
          <p:cNvSpPr txBox="1">
            <a:spLocks noChangeArrowheads="1"/>
          </p:cNvSpPr>
          <p:nvPr/>
        </p:nvSpPr>
        <p:spPr bwMode="auto">
          <a:xfrm>
            <a:off x="3506788" y="312738"/>
            <a:ext cx="1895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DEVELOPMENT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moria ad accesso diretto 9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Memoria ad accesso diretto 10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Memoria ad accesso diretto 11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Memoria ad accesso diretto 7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Memoria ad accesso diretto 8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Memoria ad accesso diretto 18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Memoria ad accesso diretto 19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Memoria ad accesso diretto 20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Memoria ad accesso diretto 21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Memoria ad accesso diretto 22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Memoria ad accesso diretto 23"/>
          <p:cNvSpPr/>
          <p:nvPr/>
        </p:nvSpPr>
        <p:spPr>
          <a:xfrm>
            <a:off x="3746500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Memoria ad accesso diretto 24"/>
          <p:cNvSpPr/>
          <p:nvPr/>
        </p:nvSpPr>
        <p:spPr>
          <a:xfrm>
            <a:off x="4135438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Memoria ad accesso diretto 25"/>
          <p:cNvSpPr/>
          <p:nvPr/>
        </p:nvSpPr>
        <p:spPr>
          <a:xfrm>
            <a:off x="4524375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Memoria ad accesso diretto 26"/>
          <p:cNvSpPr/>
          <p:nvPr/>
        </p:nvSpPr>
        <p:spPr>
          <a:xfrm>
            <a:off x="4913313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Memoria ad accesso diretto 23"/>
          <p:cNvSpPr/>
          <p:nvPr/>
        </p:nvSpPr>
        <p:spPr>
          <a:xfrm>
            <a:off x="5235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Memoria ad accesso diretto 24"/>
          <p:cNvSpPr/>
          <p:nvPr/>
        </p:nvSpPr>
        <p:spPr>
          <a:xfrm>
            <a:off x="5624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Memoria ad accesso diretto 25"/>
          <p:cNvSpPr/>
          <p:nvPr/>
        </p:nvSpPr>
        <p:spPr>
          <a:xfrm>
            <a:off x="6013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Memoria ad accesso diretto 26"/>
          <p:cNvSpPr/>
          <p:nvPr/>
        </p:nvSpPr>
        <p:spPr>
          <a:xfrm>
            <a:off x="640238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2497" name="Text Box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938" y="138113"/>
            <a:ext cx="1709737" cy="708025"/>
          </a:xfrm>
          <a:prstGeom prst="rect">
            <a:avLst/>
          </a:prstGeom>
          <a:noFill/>
        </p:spPr>
      </p:pic>
      <p:sp>
        <p:nvSpPr>
          <p:cNvPr id="62498" name="Text Box 34"/>
          <p:cNvSpPr txBox="1">
            <a:spLocks noChangeArrowheads="1"/>
          </p:cNvSpPr>
          <p:nvPr/>
        </p:nvSpPr>
        <p:spPr bwMode="auto">
          <a:xfrm>
            <a:off x="3900488" y="295275"/>
            <a:ext cx="1316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SERVICES</a:t>
            </a:r>
          </a:p>
        </p:txBody>
      </p:sp>
      <p:pic>
        <p:nvPicPr>
          <p:cNvPr id="62505" name="Picture 41" descr="eng-servi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252538"/>
            <a:ext cx="2857500" cy="952500"/>
          </a:xfrm>
          <a:prstGeom prst="rect">
            <a:avLst/>
          </a:prstGeom>
          <a:noFill/>
        </p:spPr>
      </p:pic>
      <p:pic>
        <p:nvPicPr>
          <p:cNvPr id="62506" name="Picture 42" descr="eng-servr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1075" y="1192213"/>
            <a:ext cx="2857500" cy="952500"/>
          </a:xfrm>
          <a:prstGeom prst="rect">
            <a:avLst/>
          </a:prstGeom>
          <a:noFill/>
        </p:spPr>
      </p:pic>
      <p:pic>
        <p:nvPicPr>
          <p:cNvPr id="62507" name="Picture 4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5550" y="1987550"/>
            <a:ext cx="1716088" cy="1728788"/>
          </a:xfrm>
          <a:prstGeom prst="rect">
            <a:avLst/>
          </a:prstGeom>
          <a:noFill/>
          <a:ln w="38100" cmpd="dbl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62508" name="Picture 4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0775" y="2008188"/>
            <a:ext cx="1728788" cy="1420812"/>
          </a:xfrm>
          <a:prstGeom prst="rect">
            <a:avLst/>
          </a:prstGeom>
          <a:noFill/>
          <a:ln w="38100" cmpd="dbl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62509" name="Picture 45" descr="EN-ServiziIntro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5888" y="3873500"/>
            <a:ext cx="6334125" cy="2533650"/>
          </a:xfrm>
          <a:prstGeom prst="rect">
            <a:avLst/>
          </a:prstGeom>
          <a:noFill/>
        </p:spPr>
      </p:pic>
      <p:sp>
        <p:nvSpPr>
          <p:cNvPr id="28" name="CasellaDiTesto 2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1214438" y="71438"/>
            <a:ext cx="6715125" cy="8572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t-IT" dirty="0" smtClean="0"/>
              <a:t>The </a:t>
            </a:r>
            <a:r>
              <a:rPr lang="it-IT" dirty="0" err="1" smtClean="0"/>
              <a:t>Italian</a:t>
            </a:r>
            <a:r>
              <a:rPr lang="it-IT" dirty="0" smtClean="0"/>
              <a:t> </a:t>
            </a:r>
            <a:r>
              <a:rPr lang="it-IT" dirty="0" err="1" smtClean="0"/>
              <a:t>agrifood</a:t>
            </a:r>
            <a:r>
              <a:rPr lang="it-IT" dirty="0" smtClean="0"/>
              <a:t> </a:t>
            </a:r>
            <a:r>
              <a:rPr lang="it-IT" dirty="0" err="1" smtClean="0"/>
              <a:t>heritage</a:t>
            </a:r>
            <a:endParaRPr lang="it-IT" dirty="0"/>
          </a:p>
        </p:txBody>
      </p:sp>
      <p:sp>
        <p:nvSpPr>
          <p:cNvPr id="16387" name="Segnaposto contenuto 9"/>
          <p:cNvSpPr>
            <a:spLocks noGrp="1"/>
          </p:cNvSpPr>
          <p:nvPr>
            <p:ph idx="1"/>
          </p:nvPr>
        </p:nvSpPr>
        <p:spPr bwMode="auto">
          <a:xfrm>
            <a:off x="289620" y="1324446"/>
            <a:ext cx="8572500" cy="47688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it-IT" sz="2000" dirty="0" smtClean="0">
                <a:ea typeface="ＭＳ Ｐゴシック" pitchFamily="34" charset="-128"/>
              </a:rPr>
              <a:t>The </a:t>
            </a:r>
            <a:r>
              <a:rPr lang="it-IT" sz="2000" dirty="0" err="1" smtClean="0">
                <a:ea typeface="ＭＳ Ｐゴシック" pitchFamily="34" charset="-128"/>
              </a:rPr>
              <a:t>Italian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agrifood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chain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has</a:t>
            </a:r>
            <a:r>
              <a:rPr lang="it-IT" sz="2000" dirty="0" smtClean="0">
                <a:ea typeface="ＭＳ Ｐゴシック" pitchFamily="34" charset="-128"/>
              </a:rPr>
              <a:t> a wide </a:t>
            </a:r>
            <a:r>
              <a:rPr lang="it-IT" sz="2000" dirty="0" err="1" smtClean="0">
                <a:ea typeface="ＭＳ Ｐゴシック" pitchFamily="34" charset="-128"/>
              </a:rPr>
              <a:t>range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of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crop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varieties</a:t>
            </a:r>
            <a:r>
              <a:rPr lang="it-IT" sz="2000" dirty="0" smtClean="0">
                <a:ea typeface="ＭＳ Ｐゴシック" pitchFamily="34" charset="-128"/>
              </a:rPr>
              <a:t>, </a:t>
            </a:r>
            <a:r>
              <a:rPr lang="it-IT" sz="2000" dirty="0" err="1" smtClean="0">
                <a:ea typeface="ＭＳ Ｐゴシック" pitchFamily="34" charset="-128"/>
              </a:rPr>
              <a:t>livestock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species</a:t>
            </a:r>
            <a:r>
              <a:rPr lang="it-IT" sz="2000" dirty="0" smtClean="0">
                <a:ea typeface="ＭＳ Ｐゴシック" pitchFamily="34" charset="-128"/>
              </a:rPr>
              <a:t> and </a:t>
            </a:r>
            <a:r>
              <a:rPr lang="it-IT" sz="2000" dirty="0" err="1" smtClean="0">
                <a:ea typeface="ＭＳ Ｐゴシック" pitchFamily="34" charset="-128"/>
              </a:rPr>
              <a:t>food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products</a:t>
            </a:r>
            <a:endParaRPr lang="it-IT" sz="2000" dirty="0" smtClean="0">
              <a:ea typeface="ＭＳ Ｐゴシック" pitchFamily="34" charset="-128"/>
            </a:endParaRPr>
          </a:p>
          <a:p>
            <a:pPr lvl="1"/>
            <a:r>
              <a:rPr lang="it-IT" dirty="0" err="1" smtClean="0">
                <a:ea typeface="ＭＳ Ｐゴシック" pitchFamily="34" charset="-128"/>
              </a:rPr>
              <a:t>among</a:t>
            </a:r>
            <a:r>
              <a:rPr lang="it-IT" dirty="0" smtClean="0">
                <a:ea typeface="ＭＳ Ｐゴシック" pitchFamily="34" charset="-128"/>
              </a:rPr>
              <a:t> </a:t>
            </a:r>
            <a:r>
              <a:rPr lang="it-IT" dirty="0" err="1" smtClean="0">
                <a:ea typeface="ＭＳ Ｐゴシック" pitchFamily="34" charset="-128"/>
              </a:rPr>
              <a:t>these</a:t>
            </a:r>
            <a:r>
              <a:rPr lang="it-IT" dirty="0" smtClean="0">
                <a:ea typeface="ＭＳ Ｐゴシック" pitchFamily="34" charset="-128"/>
              </a:rPr>
              <a:t>, </a:t>
            </a:r>
            <a:r>
              <a:rPr lang="it-IT" b="1" dirty="0" err="1" smtClean="0">
                <a:ea typeface="ＭＳ Ｐゴシック" pitchFamily="34" charset="-128"/>
              </a:rPr>
              <a:t>traditional</a:t>
            </a:r>
            <a:r>
              <a:rPr lang="it-IT" dirty="0" smtClean="0">
                <a:ea typeface="ＭＳ Ｐゴシック" pitchFamily="34" charset="-128"/>
              </a:rPr>
              <a:t> </a:t>
            </a:r>
            <a:r>
              <a:rPr lang="it-IT" dirty="0" err="1" smtClean="0">
                <a:ea typeface="ＭＳ Ｐゴシック" pitchFamily="34" charset="-128"/>
              </a:rPr>
              <a:t>food</a:t>
            </a:r>
            <a:r>
              <a:rPr lang="it-IT" dirty="0" smtClean="0">
                <a:ea typeface="ＭＳ Ｐゴシック" pitchFamily="34" charset="-128"/>
              </a:rPr>
              <a:t> </a:t>
            </a:r>
            <a:r>
              <a:rPr lang="it-IT" dirty="0" err="1" smtClean="0">
                <a:ea typeface="ＭＳ Ｐゴシック" pitchFamily="34" charset="-128"/>
              </a:rPr>
              <a:t>products</a:t>
            </a:r>
            <a:r>
              <a:rPr lang="it-IT" dirty="0" smtClean="0">
                <a:ea typeface="ＭＳ Ｐゴシック" pitchFamily="34" charset="-128"/>
              </a:rPr>
              <a:t> </a:t>
            </a:r>
          </a:p>
          <a:p>
            <a:pPr lvl="1">
              <a:buNone/>
            </a:pPr>
            <a:r>
              <a:rPr lang="it-IT" dirty="0" err="1" smtClean="0">
                <a:ea typeface="ＭＳ Ｐゴシック" pitchFamily="34" charset="-128"/>
              </a:rPr>
              <a:t>have</a:t>
            </a:r>
            <a:r>
              <a:rPr lang="it-IT" dirty="0" smtClean="0">
                <a:ea typeface="ＭＳ Ｐゴシック" pitchFamily="34" charset="-128"/>
              </a:rPr>
              <a:t> a key </a:t>
            </a:r>
            <a:r>
              <a:rPr lang="it-IT" dirty="0" err="1" smtClean="0">
                <a:ea typeface="ＭＳ Ｐゴシック" pitchFamily="34" charset="-128"/>
              </a:rPr>
              <a:t>importance</a:t>
            </a:r>
            <a:endParaRPr lang="it-IT" dirty="0" smtClean="0">
              <a:ea typeface="ＭＳ Ｐゴシック" pitchFamily="34" charset="-128"/>
            </a:endParaRPr>
          </a:p>
          <a:p>
            <a:pPr>
              <a:buNone/>
            </a:pPr>
            <a:endParaRPr lang="it-IT" sz="2000" dirty="0" smtClean="0">
              <a:ea typeface="ＭＳ Ｐゴシック" pitchFamily="34" charset="-128"/>
            </a:endParaRPr>
          </a:p>
          <a:p>
            <a:pPr>
              <a:buNone/>
            </a:pPr>
            <a:endParaRPr lang="it-IT" sz="2000" dirty="0" smtClean="0">
              <a:ea typeface="ＭＳ Ｐゴシック" pitchFamily="34" charset="-128"/>
            </a:endParaRPr>
          </a:p>
          <a:p>
            <a:pPr>
              <a:buNone/>
            </a:pPr>
            <a:r>
              <a:rPr lang="it-IT" sz="2000" dirty="0" err="1" smtClean="0">
                <a:ea typeface="ＭＳ Ｐゴシック" pitchFamily="34" charset="-128"/>
              </a:rPr>
              <a:t>Nationali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list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of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Traditional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Products</a:t>
            </a:r>
            <a:r>
              <a:rPr lang="it-IT" sz="2000" dirty="0" smtClean="0">
                <a:ea typeface="ＭＳ Ｐゴシック" pitchFamily="34" charset="-128"/>
              </a:rPr>
              <a:t> -  DM350/1999: 	</a:t>
            </a:r>
            <a:endParaRPr lang="it-IT" sz="2000" dirty="0" smtClean="0">
              <a:solidFill>
                <a:srgbClr val="009900"/>
              </a:solidFill>
              <a:ea typeface="ＭＳ Ｐゴシック" pitchFamily="34" charset="-128"/>
            </a:endParaRPr>
          </a:p>
          <a:p>
            <a:pPr lvl="1"/>
            <a:r>
              <a:rPr lang="it-IT" sz="1800" dirty="0" err="1" smtClean="0">
                <a:ea typeface="ＭＳ Ｐゴシック" pitchFamily="34" charset="-128"/>
              </a:rPr>
              <a:t>almost</a:t>
            </a:r>
            <a:r>
              <a:rPr lang="it-IT" sz="1800" dirty="0" smtClean="0">
                <a:ea typeface="ＭＳ Ｐゴシック" pitchFamily="34" charset="-128"/>
              </a:rPr>
              <a:t> 3000 </a:t>
            </a:r>
            <a:r>
              <a:rPr lang="it-IT" sz="1800" dirty="0" err="1" smtClean="0">
                <a:ea typeface="ＭＳ Ｐゴシック" pitchFamily="34" charset="-128"/>
              </a:rPr>
              <a:t>products</a:t>
            </a:r>
            <a:endParaRPr lang="it-IT" sz="1800" dirty="0" smtClean="0">
              <a:ea typeface="ＭＳ Ｐゴシック" pitchFamily="34" charset="-128"/>
            </a:endParaRPr>
          </a:p>
          <a:p>
            <a:pPr lvl="1"/>
            <a:r>
              <a:rPr lang="it-IT" sz="1800" dirty="0" smtClean="0">
                <a:ea typeface="ＭＳ Ｐゴシック" pitchFamily="34" charset="-128"/>
              </a:rPr>
              <a:t>1424 </a:t>
            </a:r>
            <a:r>
              <a:rPr lang="it-IT" sz="1800" dirty="0" err="1" smtClean="0">
                <a:ea typeface="ＭＳ Ｐゴシック" pitchFamily="34" charset="-128"/>
              </a:rPr>
              <a:t>of</a:t>
            </a:r>
            <a:r>
              <a:rPr lang="it-IT" sz="1800" dirty="0" smtClean="0">
                <a:ea typeface="ＭＳ Ｐゴシック" pitchFamily="34" charset="-128"/>
              </a:rPr>
              <a:t> </a:t>
            </a:r>
            <a:r>
              <a:rPr lang="it-IT" sz="1800" dirty="0" err="1" smtClean="0">
                <a:ea typeface="ＭＳ Ｐゴシック" pitchFamily="34" charset="-128"/>
              </a:rPr>
              <a:t>animal</a:t>
            </a:r>
            <a:r>
              <a:rPr lang="it-IT" sz="1800" dirty="0" smtClean="0">
                <a:ea typeface="ＭＳ Ｐゴシック" pitchFamily="34" charset="-128"/>
              </a:rPr>
              <a:t> </a:t>
            </a:r>
            <a:r>
              <a:rPr lang="it-IT" sz="1800" dirty="0" err="1" smtClean="0">
                <a:ea typeface="ＭＳ Ｐゴシック" pitchFamily="34" charset="-128"/>
              </a:rPr>
              <a:t>origin</a:t>
            </a:r>
            <a:r>
              <a:rPr lang="it-IT" sz="1800" dirty="0" smtClean="0">
                <a:ea typeface="ＭＳ Ｐゴシック" pitchFamily="34" charset="-128"/>
              </a:rPr>
              <a:t> (58%)</a:t>
            </a:r>
          </a:p>
          <a:p>
            <a:pPr lvl="1"/>
            <a:r>
              <a:rPr lang="it-IT" sz="1800" dirty="0" smtClean="0">
                <a:ea typeface="ＭＳ Ｐゴシック" pitchFamily="34" charset="-128"/>
              </a:rPr>
              <a:t>689 </a:t>
            </a:r>
            <a:r>
              <a:rPr lang="it-IT" sz="1800" dirty="0" err="1" smtClean="0">
                <a:ea typeface="ＭＳ Ｐゴシック" pitchFamily="34" charset="-128"/>
              </a:rPr>
              <a:t>meat-derived</a:t>
            </a:r>
            <a:r>
              <a:rPr lang="it-IT" sz="1800" dirty="0" smtClean="0">
                <a:ea typeface="ＭＳ Ｐゴシック" pitchFamily="34" charset="-128"/>
              </a:rPr>
              <a:t> </a:t>
            </a:r>
            <a:r>
              <a:rPr lang="it-IT" sz="1800" dirty="0" err="1" smtClean="0">
                <a:ea typeface="ＭＳ Ｐゴシック" pitchFamily="34" charset="-128"/>
              </a:rPr>
              <a:t>products</a:t>
            </a:r>
            <a:r>
              <a:rPr lang="it-IT" sz="1800" dirty="0" smtClean="0">
                <a:ea typeface="ＭＳ Ｐゴシック" pitchFamily="34" charset="-128"/>
              </a:rPr>
              <a:t>; 585 </a:t>
            </a:r>
            <a:r>
              <a:rPr lang="it-IT" sz="1800" dirty="0" err="1" smtClean="0">
                <a:ea typeface="ＭＳ Ｐゴシック" pitchFamily="34" charset="-128"/>
              </a:rPr>
              <a:t>milk-derived</a:t>
            </a:r>
            <a:r>
              <a:rPr lang="it-IT" sz="1800" dirty="0" smtClean="0">
                <a:ea typeface="ＭＳ Ｐゴシック" pitchFamily="34" charset="-128"/>
              </a:rPr>
              <a:t>; 98 </a:t>
            </a:r>
            <a:r>
              <a:rPr lang="it-IT" sz="1800" dirty="0" err="1" smtClean="0">
                <a:ea typeface="ＭＳ Ｐゴシック" pitchFamily="34" charset="-128"/>
              </a:rPr>
              <a:t>fish</a:t>
            </a:r>
            <a:r>
              <a:rPr lang="it-IT" sz="1800" dirty="0" smtClean="0">
                <a:ea typeface="ＭＳ Ｐゴシック" pitchFamily="34" charset="-128"/>
              </a:rPr>
              <a:t> </a:t>
            </a:r>
            <a:r>
              <a:rPr lang="it-IT" sz="1800" dirty="0" err="1" smtClean="0">
                <a:ea typeface="ＭＳ Ｐゴシック" pitchFamily="34" charset="-128"/>
              </a:rPr>
              <a:t>products</a:t>
            </a:r>
            <a:endParaRPr lang="it-IT" sz="1800" dirty="0" smtClean="0">
              <a:ea typeface="ＭＳ Ｐゴシック" pitchFamily="34" charset="-128"/>
            </a:endParaRPr>
          </a:p>
          <a:p>
            <a:pPr lvl="1">
              <a:buFontTx/>
              <a:buNone/>
            </a:pPr>
            <a:r>
              <a:rPr lang="it-IT" sz="1800" dirty="0" smtClean="0">
                <a:ea typeface="ＭＳ Ｐゴシック" pitchFamily="34" charset="-128"/>
                <a:hlinkClick r:id="rId2"/>
              </a:rPr>
              <a:t>http://www.politicheagricole.it/</a:t>
            </a:r>
            <a:r>
              <a:rPr lang="it-IT" sz="1800" dirty="0" err="1" smtClean="0">
                <a:ea typeface="ＭＳ Ｐゴシック" pitchFamily="34" charset="-128"/>
                <a:hlinkClick r:id="rId2"/>
              </a:rPr>
              <a:t>flex</a:t>
            </a:r>
            <a:r>
              <a:rPr lang="it-IT" sz="1800" dirty="0" smtClean="0">
                <a:ea typeface="ＭＳ Ｐゴシック" pitchFamily="34" charset="-128"/>
                <a:hlinkClick r:id="rId2"/>
              </a:rPr>
              <a:t>/cm/</a:t>
            </a:r>
            <a:r>
              <a:rPr lang="it-IT" sz="1800" dirty="0" err="1" smtClean="0">
                <a:ea typeface="ＭＳ Ｐゴシック" pitchFamily="34" charset="-128"/>
                <a:hlinkClick r:id="rId2"/>
              </a:rPr>
              <a:t>pages</a:t>
            </a:r>
            <a:r>
              <a:rPr lang="it-IT" sz="1800" dirty="0" smtClean="0">
                <a:ea typeface="ＭＳ Ｐゴシック" pitchFamily="34" charset="-128"/>
                <a:hlinkClick r:id="rId2"/>
              </a:rPr>
              <a:t>/</a:t>
            </a:r>
            <a:r>
              <a:rPr lang="it-IT" sz="1800" dirty="0" err="1" smtClean="0">
                <a:ea typeface="ＭＳ Ｐゴシック" pitchFamily="34" charset="-128"/>
                <a:hlinkClick r:id="rId2"/>
              </a:rPr>
              <a:t>ServeBLOB.php</a:t>
            </a:r>
            <a:r>
              <a:rPr lang="it-IT" sz="1800" dirty="0" smtClean="0">
                <a:ea typeface="ＭＳ Ｐゴシック" pitchFamily="34" charset="-128"/>
                <a:hlinkClick r:id="rId2"/>
              </a:rPr>
              <a:t>/L/IT/</a:t>
            </a:r>
            <a:r>
              <a:rPr lang="it-IT" sz="1800" dirty="0" err="1" smtClean="0">
                <a:ea typeface="ＭＳ Ｐゴシック" pitchFamily="34" charset="-128"/>
                <a:hlinkClick r:id="rId2"/>
              </a:rPr>
              <a:t>IDPagina</a:t>
            </a:r>
            <a:r>
              <a:rPr lang="it-IT" sz="1800" dirty="0" smtClean="0">
                <a:ea typeface="ＭＳ Ｐゴシック" pitchFamily="34" charset="-128"/>
                <a:hlinkClick r:id="rId2"/>
              </a:rPr>
              <a:t>/3276</a:t>
            </a:r>
            <a:endParaRPr lang="it-IT" sz="1800" dirty="0" smtClean="0">
              <a:ea typeface="ＭＳ Ｐゴシック" pitchFamily="34" charset="-128"/>
            </a:endParaRPr>
          </a:p>
          <a:p>
            <a:pPr lvl="1"/>
            <a:endParaRPr lang="it-IT" sz="1800" dirty="0" smtClean="0">
              <a:ea typeface="ＭＳ Ｐゴシック" pitchFamily="34" charset="-128"/>
            </a:endParaRPr>
          </a:p>
        </p:txBody>
      </p:sp>
      <p:pic>
        <p:nvPicPr>
          <p:cNvPr id="16389" name="Immagine 14" descr="image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845940"/>
            <a:ext cx="24003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CasellaDiTesto 2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egnaposto contenuto 9"/>
          <p:cNvSpPr>
            <a:spLocks noGrp="1"/>
          </p:cNvSpPr>
          <p:nvPr>
            <p:ph idx="1"/>
          </p:nvPr>
        </p:nvSpPr>
        <p:spPr bwMode="auto">
          <a:xfrm>
            <a:off x="357188" y="1214438"/>
            <a:ext cx="8572500" cy="476885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2000" dirty="0" err="1" smtClean="0">
                <a:ea typeface="ＭＳ Ｐゴシック" pitchFamily="34" charset="-128"/>
              </a:rPr>
              <a:t>protect</a:t>
            </a:r>
            <a:r>
              <a:rPr lang="it-IT" sz="2000" dirty="0" smtClean="0">
                <a:ea typeface="ＭＳ Ｐゴシック" pitchFamily="34" charset="-128"/>
              </a:rPr>
              <a:t> the </a:t>
            </a:r>
            <a:r>
              <a:rPr lang="it-IT" sz="2000" dirty="0" err="1" smtClean="0">
                <a:ea typeface="ＭＳ Ｐゴシック" pitchFamily="34" charset="-128"/>
              </a:rPr>
              <a:t>national</a:t>
            </a:r>
            <a:r>
              <a:rPr lang="it-IT" sz="2000" dirty="0" smtClean="0">
                <a:ea typeface="ＭＳ Ｐゴシック" pitchFamily="34" charset="-128"/>
              </a:rPr>
              <a:t> and </a:t>
            </a:r>
            <a:r>
              <a:rPr lang="it-IT" sz="2000" dirty="0" err="1" smtClean="0">
                <a:ea typeface="ＭＳ Ｐゴシック" pitchFamily="34" charset="-128"/>
              </a:rPr>
              <a:t>regional</a:t>
            </a:r>
            <a:r>
              <a:rPr lang="it-IT" sz="2000" dirty="0" smtClean="0">
                <a:ea typeface="ＭＳ Ｐゴシック" pitchFamily="34" charset="-128"/>
              </a:rPr>
              <a:t>  </a:t>
            </a:r>
            <a:r>
              <a:rPr lang="it-IT" sz="2000" dirty="0" err="1" smtClean="0">
                <a:ea typeface="ＭＳ Ｐゴシック" pitchFamily="34" charset="-128"/>
              </a:rPr>
              <a:t>agrifood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heritage</a:t>
            </a:r>
            <a:r>
              <a:rPr lang="it-IT" sz="2000" dirty="0" smtClean="0">
                <a:ea typeface="ＭＳ Ｐゴシック" pitchFamily="34" charset="-128"/>
              </a:rPr>
              <a:t> and </a:t>
            </a:r>
            <a:r>
              <a:rPr lang="it-IT" sz="2000" dirty="0" err="1" smtClean="0">
                <a:ea typeface="ＭＳ Ｐゴシック" pitchFamily="34" charset="-128"/>
              </a:rPr>
              <a:t>tradition</a:t>
            </a:r>
            <a:endParaRPr lang="it-IT" sz="20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it-IT" sz="2000" dirty="0" err="1" smtClean="0">
                <a:ea typeface="ＭＳ Ｐゴシック" pitchFamily="34" charset="-128"/>
              </a:rPr>
              <a:t>guarantee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product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quality</a:t>
            </a:r>
            <a:endParaRPr lang="it-IT" sz="2000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it-IT" sz="2000" dirty="0" err="1" smtClean="0">
                <a:ea typeface="ＭＳ Ｐゴシック" pitchFamily="34" charset="-128"/>
              </a:rPr>
              <a:t>guarantee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product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safety</a:t>
            </a:r>
            <a:endParaRPr lang="it-IT" sz="2000" dirty="0" smtClean="0">
              <a:ea typeface="ＭＳ Ｐゴシック" pitchFamily="34" charset="-128"/>
            </a:endParaRPr>
          </a:p>
          <a:p>
            <a:pPr>
              <a:defRPr/>
            </a:pPr>
            <a:endParaRPr lang="it-IT" sz="2000" dirty="0" smtClean="0">
              <a:ea typeface="ＭＳ Ｐゴシック" pitchFamily="34" charset="-128"/>
            </a:endParaRPr>
          </a:p>
          <a:p>
            <a:pPr>
              <a:buNone/>
              <a:defRPr/>
            </a:pPr>
            <a:r>
              <a:rPr lang="it-IT" sz="2000" dirty="0" err="1" smtClean="0">
                <a:ea typeface="ＭＳ Ｐゴシック" pitchFamily="34" charset="-128"/>
              </a:rPr>
              <a:t>from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chemical</a:t>
            </a:r>
            <a:r>
              <a:rPr lang="it-IT" sz="2000" dirty="0" smtClean="0">
                <a:ea typeface="ＭＳ Ｐゴシック" pitchFamily="34" charset="-128"/>
              </a:rPr>
              <a:t>, </a:t>
            </a:r>
            <a:r>
              <a:rPr lang="it-IT" sz="2000" dirty="0" err="1" smtClean="0">
                <a:ea typeface="ＭＳ Ｐゴシック" pitchFamily="34" charset="-128"/>
              </a:rPr>
              <a:t>physical</a:t>
            </a:r>
            <a:r>
              <a:rPr lang="it-IT" sz="2000" dirty="0" smtClean="0">
                <a:ea typeface="ＭＳ Ｐゴシック" pitchFamily="34" charset="-128"/>
              </a:rPr>
              <a:t>, </a:t>
            </a:r>
            <a:r>
              <a:rPr lang="it-IT" sz="2000" dirty="0" err="1" smtClean="0">
                <a:ea typeface="ＭＳ Ｐゴシック" pitchFamily="34" charset="-128"/>
              </a:rPr>
              <a:t>microbiological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methods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</a:p>
          <a:p>
            <a:pPr>
              <a:buNone/>
              <a:defRPr/>
            </a:pPr>
            <a:endParaRPr lang="it-IT" sz="2000" dirty="0" smtClean="0">
              <a:ea typeface="ＭＳ Ｐゴシック" pitchFamily="34" charset="-128"/>
            </a:endParaRPr>
          </a:p>
          <a:p>
            <a:pPr>
              <a:buNone/>
              <a:defRPr/>
            </a:pPr>
            <a:r>
              <a:rPr lang="it-IT" sz="2000" dirty="0" smtClean="0">
                <a:ea typeface="ＭＳ Ｐゴシック" pitchFamily="34" charset="-128"/>
                <a:sym typeface="Wingdings" pitchFamily="2" charset="2"/>
              </a:rPr>
              <a:t>		</a:t>
            </a:r>
            <a:r>
              <a:rPr lang="it-IT" sz="2000" dirty="0" err="1" smtClean="0">
                <a:ea typeface="ＭＳ Ｐゴシック" pitchFamily="34" charset="-128"/>
                <a:sym typeface="Wingdings" pitchFamily="2" charset="2"/>
              </a:rPr>
              <a:t>to</a:t>
            </a:r>
            <a:r>
              <a:rPr lang="it-IT" sz="2000" dirty="0" smtClean="0">
                <a:ea typeface="ＭＳ Ｐゴシック" pitchFamily="34" charset="-128"/>
                <a:sym typeface="Wingdings" pitchFamily="2" charset="2"/>
              </a:rPr>
              <a:t> </a:t>
            </a:r>
            <a:r>
              <a:rPr lang="it-IT" sz="2000" b="1" dirty="0" smtClean="0">
                <a:ea typeface="ＭＳ Ｐゴシック" pitchFamily="34" charset="-128"/>
                <a:sym typeface="Wingdings" pitchFamily="2" charset="2"/>
              </a:rPr>
              <a:t>DNA </a:t>
            </a:r>
            <a:r>
              <a:rPr lang="it-IT" sz="2000" b="1" dirty="0" err="1" smtClean="0">
                <a:ea typeface="ＭＳ Ｐゴシック" pitchFamily="34" charset="-128"/>
                <a:sym typeface="Wingdings" pitchFamily="2" charset="2"/>
              </a:rPr>
              <a:t>technologies</a:t>
            </a:r>
            <a:r>
              <a:rPr lang="it-IT" sz="2000" b="1" dirty="0" smtClean="0">
                <a:ea typeface="ＭＳ Ｐゴシック" pitchFamily="34" charset="-128"/>
                <a:sym typeface="Wingdings" pitchFamily="2" charset="2"/>
              </a:rPr>
              <a:t> </a:t>
            </a:r>
          </a:p>
          <a:p>
            <a:pPr>
              <a:buNone/>
              <a:defRPr/>
            </a:pPr>
            <a:endParaRPr lang="it-IT" sz="2000" b="1" dirty="0" smtClean="0">
              <a:ea typeface="ＭＳ Ｐゴシック" pitchFamily="34" charset="-128"/>
              <a:sym typeface="Wingdings" pitchFamily="2" charset="2"/>
            </a:endParaRPr>
          </a:p>
          <a:p>
            <a:pPr>
              <a:buNone/>
              <a:defRPr/>
            </a:pPr>
            <a:r>
              <a:rPr lang="it-IT" dirty="0" smtClean="0">
                <a:ea typeface="ＭＳ Ｐゴシック" pitchFamily="34" charset="-128"/>
              </a:rPr>
              <a:t>	</a:t>
            </a:r>
            <a:r>
              <a:rPr lang="it-IT" sz="2000" dirty="0" smtClean="0">
                <a:ea typeface="ＭＳ Ｐゴシック" pitchFamily="34" charset="-128"/>
              </a:rPr>
              <a:t>a </a:t>
            </a:r>
            <a:r>
              <a:rPr lang="it-IT" sz="2000" dirty="0" err="1" smtClean="0">
                <a:ea typeface="ＭＳ Ｐゴシック" pitchFamily="34" charset="-128"/>
              </a:rPr>
              <a:t>new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tool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for</a:t>
            </a:r>
            <a:r>
              <a:rPr lang="it-IT" sz="2000" dirty="0" smtClean="0">
                <a:ea typeface="ＭＳ Ｐゴシック" pitchFamily="34" charset="-128"/>
              </a:rPr>
              <a:t> the </a:t>
            </a:r>
            <a:r>
              <a:rPr lang="it-IT" sz="2000" dirty="0" err="1" smtClean="0">
                <a:ea typeface="ＭＳ Ｐゴシック" pitchFamily="34" charset="-128"/>
              </a:rPr>
              <a:t>food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chain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to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check</a:t>
            </a:r>
            <a:r>
              <a:rPr lang="it-IT" sz="2000" dirty="0" smtClean="0">
                <a:ea typeface="ＭＳ Ｐゴシック" pitchFamily="34" charset="-128"/>
              </a:rPr>
              <a:t> and </a:t>
            </a:r>
            <a:r>
              <a:rPr lang="it-IT" sz="2000" dirty="0" err="1" smtClean="0">
                <a:ea typeface="ＭＳ Ｐゴシック" pitchFamily="34" charset="-128"/>
              </a:rPr>
              <a:t>guarantee</a:t>
            </a:r>
            <a:r>
              <a:rPr lang="it-IT" sz="2000" dirty="0" smtClean="0">
                <a:ea typeface="ＭＳ Ｐゴシック" pitchFamily="34" charset="-128"/>
              </a:rPr>
              <a:t>:</a:t>
            </a:r>
          </a:p>
          <a:p>
            <a:pPr lvl="1">
              <a:lnSpc>
                <a:spcPct val="105000"/>
              </a:lnSpc>
              <a:buFont typeface="Arial" pitchFamily="34" charset="0"/>
              <a:buChar char="•"/>
              <a:defRPr/>
            </a:pPr>
            <a:r>
              <a:rPr lang="it-IT" dirty="0" err="1" smtClean="0">
                <a:ea typeface="ＭＳ Ｐゴシック" pitchFamily="34" charset="-128"/>
              </a:rPr>
              <a:t>origin</a:t>
            </a:r>
            <a:endParaRPr lang="it-IT" dirty="0" smtClean="0">
              <a:ea typeface="ＭＳ Ｐゴシック" pitchFamily="34" charset="-128"/>
            </a:endParaRPr>
          </a:p>
          <a:p>
            <a:pPr lvl="1">
              <a:lnSpc>
                <a:spcPct val="105000"/>
              </a:lnSpc>
              <a:buFont typeface="Arial" pitchFamily="34" charset="0"/>
              <a:buChar char="•"/>
              <a:defRPr/>
            </a:pPr>
            <a:r>
              <a:rPr lang="it-IT" dirty="0" err="1" smtClean="0">
                <a:ea typeface="ＭＳ Ｐゴシック" pitchFamily="34" charset="-128"/>
              </a:rPr>
              <a:t>absence</a:t>
            </a:r>
            <a:r>
              <a:rPr lang="it-IT" dirty="0" smtClean="0">
                <a:ea typeface="ＭＳ Ｐゴシック" pitchFamily="34" charset="-128"/>
              </a:rPr>
              <a:t> </a:t>
            </a:r>
            <a:r>
              <a:rPr lang="it-IT" dirty="0" err="1" smtClean="0">
                <a:ea typeface="ＭＳ Ｐゴシック" pitchFamily="34" charset="-128"/>
              </a:rPr>
              <a:t>of</a:t>
            </a:r>
            <a:r>
              <a:rPr lang="it-IT" dirty="0" smtClean="0">
                <a:ea typeface="ＭＳ Ｐゴシック" pitchFamily="34" charset="-128"/>
              </a:rPr>
              <a:t> </a:t>
            </a:r>
            <a:r>
              <a:rPr lang="it-IT" dirty="0" err="1" smtClean="0">
                <a:ea typeface="ＭＳ Ｐゴシック" pitchFamily="34" charset="-128"/>
              </a:rPr>
              <a:t>allergens</a:t>
            </a:r>
            <a:r>
              <a:rPr lang="it-IT" dirty="0" smtClean="0">
                <a:ea typeface="ＭＳ Ｐゴシック" pitchFamily="34" charset="-128"/>
              </a:rPr>
              <a:t>,</a:t>
            </a:r>
            <a:r>
              <a:rPr lang="it-IT" dirty="0" err="1" smtClean="0">
                <a:ea typeface="ＭＳ Ｐゴシック" pitchFamily="34" charset="-128"/>
              </a:rPr>
              <a:t>biological</a:t>
            </a:r>
            <a:r>
              <a:rPr lang="it-IT" dirty="0" smtClean="0">
                <a:ea typeface="ＭＳ Ｐゴシック" pitchFamily="34" charset="-128"/>
              </a:rPr>
              <a:t> </a:t>
            </a:r>
            <a:r>
              <a:rPr lang="it-IT" dirty="0" err="1" smtClean="0">
                <a:ea typeface="ＭＳ Ｐゴシック" pitchFamily="34" charset="-128"/>
              </a:rPr>
              <a:t>contamination</a:t>
            </a:r>
            <a:r>
              <a:rPr lang="it-IT" dirty="0" smtClean="0">
                <a:ea typeface="ＭＳ Ｐゴシック" pitchFamily="34" charset="-128"/>
              </a:rPr>
              <a:t>, </a:t>
            </a:r>
            <a:r>
              <a:rPr lang="it-IT" dirty="0" err="1" smtClean="0">
                <a:ea typeface="ＭＳ Ｐゴシック" pitchFamily="34" charset="-128"/>
              </a:rPr>
              <a:t>pathogens</a:t>
            </a:r>
            <a:r>
              <a:rPr lang="it-IT" dirty="0" smtClean="0">
                <a:ea typeface="ＭＳ Ｐゴシック" pitchFamily="34" charset="-128"/>
              </a:rPr>
              <a:t>, </a:t>
            </a:r>
            <a:r>
              <a:rPr lang="it-IT" dirty="0" err="1" smtClean="0">
                <a:ea typeface="ＭＳ Ｐゴシック" pitchFamily="34" charset="-128"/>
              </a:rPr>
              <a:t>GMOs</a:t>
            </a:r>
            <a:r>
              <a:rPr lang="it-IT" dirty="0" smtClean="0">
                <a:ea typeface="ＭＳ Ｐゴシック" pitchFamily="34" charset="-128"/>
              </a:rPr>
              <a:t>, etc.</a:t>
            </a:r>
          </a:p>
          <a:p>
            <a:pPr lvl="1">
              <a:lnSpc>
                <a:spcPct val="105000"/>
              </a:lnSpc>
              <a:buFont typeface="Arial" pitchFamily="34" charset="0"/>
              <a:buChar char="•"/>
              <a:defRPr/>
            </a:pPr>
            <a:r>
              <a:rPr lang="it-IT" dirty="0" err="1" smtClean="0">
                <a:ea typeface="ＭＳ Ｐゴシック" pitchFamily="34" charset="-128"/>
              </a:rPr>
              <a:t>quality</a:t>
            </a:r>
            <a:r>
              <a:rPr lang="it-IT" dirty="0" smtClean="0">
                <a:ea typeface="ＭＳ Ｐゴシック" pitchFamily="34" charset="-128"/>
              </a:rPr>
              <a:t> and </a:t>
            </a:r>
            <a:r>
              <a:rPr lang="it-IT" dirty="0" err="1" smtClean="0">
                <a:ea typeface="ＭＳ Ｐゴシック" pitchFamily="34" charset="-128"/>
              </a:rPr>
              <a:t>typicality</a:t>
            </a:r>
            <a:r>
              <a:rPr lang="it-IT" dirty="0" smtClean="0">
                <a:ea typeface="ＭＳ Ｐゴシック" pitchFamily="34" charset="-128"/>
              </a:rPr>
              <a:t> (DOC, DOP, IGP)</a:t>
            </a:r>
          </a:p>
          <a:p>
            <a:pPr lvl="1">
              <a:buFontTx/>
              <a:buNone/>
              <a:defRPr/>
            </a:pPr>
            <a:endParaRPr lang="it-IT" dirty="0" smtClean="0">
              <a:ea typeface="ＭＳ Ｐゴシック" pitchFamily="34" charset="-128"/>
            </a:endParaRPr>
          </a:p>
          <a:p>
            <a:pPr lvl="1">
              <a:buFontTx/>
              <a:buNone/>
              <a:defRPr/>
            </a:pPr>
            <a:endParaRPr lang="it-IT" dirty="0" smtClean="0">
              <a:ea typeface="ＭＳ Ｐゴシック" pitchFamily="34" charset="-128"/>
            </a:endParaRPr>
          </a:p>
          <a:p>
            <a:pPr lvl="1">
              <a:buFontTx/>
              <a:buNone/>
              <a:defRPr/>
            </a:pPr>
            <a:endParaRPr lang="it-IT" dirty="0" smtClean="0">
              <a:ea typeface="ＭＳ Ｐゴシック" pitchFamily="34" charset="-128"/>
            </a:endParaRPr>
          </a:p>
          <a:p>
            <a:pPr lvl="1">
              <a:buFontTx/>
              <a:buNone/>
              <a:defRPr/>
            </a:pPr>
            <a:endParaRPr lang="it-IT" dirty="0" smtClean="0">
              <a:ea typeface="ＭＳ Ｐゴシック" pitchFamily="34" charset="-128"/>
            </a:endParaRPr>
          </a:p>
          <a:p>
            <a:pPr lvl="1">
              <a:defRPr/>
            </a:pPr>
            <a:endParaRPr lang="it-IT" sz="1800" dirty="0" smtClean="0">
              <a:ea typeface="ＭＳ Ｐゴシック" pitchFamily="34" charset="-128"/>
            </a:endParaRP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 bwMode="auto">
          <a:xfrm>
            <a:off x="1214806" y="71438"/>
            <a:ext cx="6714392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The needs of the market</a:t>
            </a:r>
          </a:p>
        </p:txBody>
      </p:sp>
      <p:pic>
        <p:nvPicPr>
          <p:cNvPr id="4" name="Immagine 3" descr="freccia.bmp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76" y="3429000"/>
            <a:ext cx="552873" cy="360040"/>
          </a:xfrm>
          <a:prstGeom prst="rect">
            <a:avLst/>
          </a:prstGeom>
        </p:spPr>
      </p:pic>
      <p:pic>
        <p:nvPicPr>
          <p:cNvPr id="8" name="Immagine 7" descr="dna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127372" y="1888028"/>
            <a:ext cx="2880321" cy="2361863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/>
          <p:cNvSpPr>
            <a:spLocks noGrp="1"/>
          </p:cNvSpPr>
          <p:nvPr>
            <p:ph type="title"/>
          </p:nvPr>
        </p:nvSpPr>
        <p:spPr bwMode="auto">
          <a:xfrm>
            <a:off x="1214438" y="71438"/>
            <a:ext cx="6715125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it-IT" dirty="0" smtClean="0">
                <a:ea typeface="ＭＳ Ｐゴシック" pitchFamily="34" charset="-128"/>
              </a:rPr>
              <a:t>DNA &amp; FOOD</a:t>
            </a:r>
          </a:p>
        </p:txBody>
      </p:sp>
      <p:sp>
        <p:nvSpPr>
          <p:cNvPr id="18435" name="Segnaposto contenuto 2"/>
          <p:cNvSpPr>
            <a:spLocks noGrp="1"/>
          </p:cNvSpPr>
          <p:nvPr>
            <p:ph idx="1"/>
          </p:nvPr>
        </p:nvSpPr>
        <p:spPr bwMode="auto">
          <a:xfrm>
            <a:off x="571500" y="1143001"/>
            <a:ext cx="7500938" cy="62981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 sz="2000" dirty="0" err="1" smtClean="0">
                <a:ea typeface="ＭＳ Ｐゴシック" pitchFamily="34" charset="-128"/>
              </a:rPr>
              <a:t>All</a:t>
            </a:r>
            <a:r>
              <a:rPr lang="it-IT" sz="2000" dirty="0" smtClean="0">
                <a:ea typeface="ＭＳ Ｐゴシック" pitchFamily="34" charset="-128"/>
              </a:rPr>
              <a:t> living </a:t>
            </a:r>
            <a:r>
              <a:rPr lang="it-IT" sz="2000" dirty="0" err="1" smtClean="0">
                <a:ea typeface="ＭＳ Ｐゴシック" pitchFamily="34" charset="-128"/>
              </a:rPr>
              <a:t>organisms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contains</a:t>
            </a:r>
            <a:r>
              <a:rPr lang="it-IT" sz="2000" dirty="0" smtClean="0">
                <a:ea typeface="ＭＳ Ｐゴシック" pitchFamily="34" charset="-128"/>
              </a:rPr>
              <a:t> DNA (</a:t>
            </a:r>
            <a:r>
              <a:rPr lang="it-IT" sz="2000" dirty="0" err="1" smtClean="0">
                <a:ea typeface="ＭＳ Ｐゴシック" pitchFamily="34" charset="-128"/>
              </a:rPr>
              <a:t>plants</a:t>
            </a:r>
            <a:r>
              <a:rPr lang="it-IT" sz="2000" dirty="0" smtClean="0">
                <a:ea typeface="ＭＳ Ｐゴシック" pitchFamily="34" charset="-128"/>
              </a:rPr>
              <a:t>, </a:t>
            </a:r>
            <a:r>
              <a:rPr lang="it-IT" sz="2000" dirty="0" err="1" smtClean="0">
                <a:ea typeface="ＭＳ Ｐゴシック" pitchFamily="34" charset="-128"/>
              </a:rPr>
              <a:t>animals</a:t>
            </a:r>
            <a:r>
              <a:rPr lang="it-IT" sz="2000" dirty="0" smtClean="0">
                <a:ea typeface="ＭＳ Ｐゴシック" pitchFamily="34" charset="-128"/>
              </a:rPr>
              <a:t>, </a:t>
            </a:r>
            <a:r>
              <a:rPr lang="it-IT" sz="2000" dirty="0" err="1" smtClean="0">
                <a:ea typeface="ＭＳ Ｐゴシック" pitchFamily="34" charset="-128"/>
              </a:rPr>
              <a:t>microorganisms</a:t>
            </a:r>
            <a:r>
              <a:rPr lang="it-IT" sz="2000" dirty="0" smtClean="0">
                <a:ea typeface="ＭＳ Ｐゴシック" pitchFamily="34" charset="-128"/>
              </a:rPr>
              <a:t>)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0" y="2448769"/>
            <a:ext cx="1954213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gnaposto contenuto 2"/>
          <p:cNvSpPr txBox="1">
            <a:spLocks/>
          </p:cNvSpPr>
          <p:nvPr/>
        </p:nvSpPr>
        <p:spPr bwMode="auto">
          <a:xfrm>
            <a:off x="500063" y="4155926"/>
            <a:ext cx="8429625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7F7F7F"/>
              </a:buClr>
              <a:buSzPct val="90000"/>
              <a:buFontTx/>
              <a:buBlip>
                <a:blip r:embed="rId3"/>
              </a:buBlip>
              <a:defRPr/>
            </a:pPr>
            <a:r>
              <a:rPr lang="it-IT" sz="2000" dirty="0" err="1" smtClean="0">
                <a:latin typeface="+mn-lt"/>
                <a:ea typeface="ＭＳ Ｐゴシック" charset="-128"/>
              </a:rPr>
              <a:t>Transformed</a:t>
            </a:r>
            <a:r>
              <a:rPr lang="it-IT" sz="2000" dirty="0" smtClean="0">
                <a:latin typeface="+mn-lt"/>
                <a:ea typeface="ＭＳ Ｐゴシック" charset="-128"/>
              </a:rPr>
              <a:t> </a:t>
            </a:r>
            <a:r>
              <a:rPr lang="it-IT" sz="2000" dirty="0" err="1" smtClean="0">
                <a:latin typeface="+mn-lt"/>
                <a:ea typeface="ＭＳ Ｐゴシック" charset="-128"/>
              </a:rPr>
              <a:t>products</a:t>
            </a:r>
            <a:r>
              <a:rPr lang="it-IT" sz="2000" dirty="0" smtClean="0">
                <a:latin typeface="+mn-lt"/>
                <a:ea typeface="ＭＳ Ｐゴシック" charset="-128"/>
              </a:rPr>
              <a:t>, </a:t>
            </a:r>
            <a:r>
              <a:rPr lang="it-IT" sz="2000" dirty="0" err="1" smtClean="0">
                <a:latin typeface="+mn-lt"/>
                <a:ea typeface="ＭＳ Ｐゴシック" charset="-128"/>
              </a:rPr>
              <a:t>because</a:t>
            </a:r>
            <a:r>
              <a:rPr lang="it-IT" sz="2000" dirty="0" smtClean="0">
                <a:latin typeface="+mn-lt"/>
                <a:ea typeface="ＭＳ Ｐゴシック" charset="-128"/>
              </a:rPr>
              <a:t> </a:t>
            </a:r>
            <a:r>
              <a:rPr lang="it-IT" sz="2000" dirty="0" err="1" smtClean="0">
                <a:latin typeface="+mn-lt"/>
                <a:ea typeface="ＭＳ Ｐゴシック" charset="-128"/>
              </a:rPr>
              <a:t>derived</a:t>
            </a:r>
            <a:r>
              <a:rPr lang="it-IT" sz="2000" dirty="0" smtClean="0">
                <a:latin typeface="+mn-lt"/>
                <a:ea typeface="ＭＳ Ｐゴシック" charset="-128"/>
              </a:rPr>
              <a:t> </a:t>
            </a:r>
            <a:r>
              <a:rPr lang="it-IT" sz="2000" dirty="0" err="1" smtClean="0">
                <a:latin typeface="+mn-lt"/>
                <a:ea typeface="ＭＳ Ｐゴシック" charset="-128"/>
              </a:rPr>
              <a:t>from</a:t>
            </a:r>
            <a:r>
              <a:rPr lang="it-IT" sz="2000" dirty="0" smtClean="0">
                <a:latin typeface="+mn-lt"/>
                <a:ea typeface="ＭＳ Ｐゴシック" charset="-128"/>
              </a:rPr>
              <a:t> </a:t>
            </a:r>
            <a:r>
              <a:rPr lang="it-IT" sz="2000" dirty="0" err="1" smtClean="0">
                <a:latin typeface="+mn-lt"/>
                <a:ea typeface="ＭＳ Ｐゴシック" charset="-128"/>
              </a:rPr>
              <a:t>animals</a:t>
            </a:r>
            <a:r>
              <a:rPr lang="it-IT" sz="2000" dirty="0" smtClean="0">
                <a:latin typeface="+mn-lt"/>
                <a:ea typeface="ＭＳ Ｐゴシック" charset="-128"/>
              </a:rPr>
              <a:t> or </a:t>
            </a:r>
            <a:r>
              <a:rPr lang="it-IT" sz="2000" dirty="0" err="1" smtClean="0">
                <a:latin typeface="+mn-lt"/>
                <a:ea typeface="ＭＳ Ｐゴシック" charset="-128"/>
              </a:rPr>
              <a:t>plants</a:t>
            </a:r>
            <a:r>
              <a:rPr lang="it-IT" sz="2000" dirty="0" smtClean="0">
                <a:latin typeface="+mn-lt"/>
                <a:ea typeface="ＭＳ Ｐゴシック" charset="-128"/>
              </a:rPr>
              <a:t>, </a:t>
            </a:r>
            <a:r>
              <a:rPr lang="it-IT" sz="2000" dirty="0" err="1" smtClean="0">
                <a:latin typeface="+mn-lt"/>
                <a:ea typeface="ＭＳ Ｐゴシック" charset="-128"/>
              </a:rPr>
              <a:t>contain</a:t>
            </a:r>
            <a:r>
              <a:rPr lang="it-IT" sz="2000" dirty="0" smtClean="0">
                <a:latin typeface="+mn-lt"/>
                <a:ea typeface="ＭＳ Ｐゴシック" charset="-128"/>
              </a:rPr>
              <a:t> DNA</a:t>
            </a:r>
            <a:endParaRPr lang="it-IT" sz="2000" dirty="0">
              <a:latin typeface="+mn-lt"/>
              <a:ea typeface="ＭＳ Ｐゴシック" charset="-128"/>
            </a:endParaRPr>
          </a:p>
        </p:txBody>
      </p:sp>
      <p:pic>
        <p:nvPicPr>
          <p:cNvPr id="18439" name="Immagine 8" descr="pistacchio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2632919"/>
            <a:ext cx="2041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Immagine 10" descr="Tortionata4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2275731"/>
            <a:ext cx="908050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Immagine 6" descr="grano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25" y="2228106"/>
            <a:ext cx="1547813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Immagine 12" descr="latte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8688" y="2132856"/>
            <a:ext cx="16510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016" y="4789092"/>
            <a:ext cx="490904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VINO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02727" y="4581128"/>
            <a:ext cx="104775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CARN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82362" y="4636691"/>
            <a:ext cx="1655885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BREAD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43047" y="4620817"/>
            <a:ext cx="1774581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554" y="4885929"/>
            <a:ext cx="490904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1085" y="5124054"/>
            <a:ext cx="490904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http://t2.gstatic.com/images?q=tbn:ANd9GcSHSOKwEoyGv-vLF8rh5YxbkngJyZVNhiYn6-OsIV2wnAGQnuyilA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4231" y="4646216"/>
            <a:ext cx="150641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3105" y="4941492"/>
            <a:ext cx="490903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778" y="2886844"/>
            <a:ext cx="490904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7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7556" y="2276873"/>
            <a:ext cx="406873" cy="7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204864"/>
            <a:ext cx="416901" cy="81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5266" y="2708920"/>
            <a:ext cx="490903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0" descr="chromosom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2636912"/>
            <a:ext cx="369885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ttangolo 26"/>
          <p:cNvSpPr/>
          <p:nvPr/>
        </p:nvSpPr>
        <p:spPr>
          <a:xfrm>
            <a:off x="611560" y="1732746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7F7F7F"/>
              </a:buClr>
              <a:buSzPct val="90000"/>
              <a:buBlip>
                <a:blip r:embed="rId3"/>
              </a:buBlip>
            </a:pP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Fresh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products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as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part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of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animals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or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plants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contain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DNA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Segnaposto contenuto 2"/>
          <p:cNvSpPr>
            <a:spLocks noGrp="1"/>
          </p:cNvSpPr>
          <p:nvPr>
            <p:ph idx="1"/>
          </p:nvPr>
        </p:nvSpPr>
        <p:spPr bwMode="auto">
          <a:xfrm>
            <a:off x="214313" y="1143000"/>
            <a:ext cx="8606159" cy="22145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 sz="2000" dirty="0" smtClean="0">
                <a:ea typeface="ＭＳ Ｐゴシック" pitchFamily="34" charset="-128"/>
              </a:rPr>
              <a:t>The DNA inside a </a:t>
            </a:r>
            <a:r>
              <a:rPr lang="it-IT" sz="2000" dirty="0" err="1" smtClean="0">
                <a:ea typeface="ＭＳ Ｐゴシック" pitchFamily="34" charset="-128"/>
              </a:rPr>
              <a:t>food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product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belongs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to</a:t>
            </a:r>
            <a:r>
              <a:rPr lang="it-IT" sz="2000" dirty="0" smtClean="0">
                <a:ea typeface="ＭＳ Ｐゴシック" pitchFamily="34" charset="-128"/>
              </a:rPr>
              <a:t> the </a:t>
            </a:r>
            <a:r>
              <a:rPr lang="it-IT" sz="2000" b="1" dirty="0" err="1" smtClean="0">
                <a:ea typeface="ＭＳ Ｐゴシック" pitchFamily="34" charset="-128"/>
              </a:rPr>
              <a:t>ingredients</a:t>
            </a:r>
            <a:r>
              <a:rPr lang="it-IT" sz="2000" b="1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used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to</a:t>
            </a:r>
            <a:r>
              <a:rPr lang="it-IT" sz="2000" dirty="0" smtClean="0">
                <a:ea typeface="ＭＳ Ｐゴシック" pitchFamily="34" charset="-128"/>
              </a:rPr>
              <a:t> produce </a:t>
            </a:r>
            <a:r>
              <a:rPr lang="it-IT" sz="2000" dirty="0" err="1" smtClean="0">
                <a:ea typeface="ＭＳ Ｐゴシック" pitchFamily="34" charset="-128"/>
              </a:rPr>
              <a:t>it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</a:p>
          <a:p>
            <a:pPr>
              <a:buNone/>
            </a:pPr>
            <a:r>
              <a:rPr lang="it-IT" sz="2000" dirty="0" smtClean="0">
                <a:ea typeface="ＭＳ Ｐゴシック" pitchFamily="34" charset="-128"/>
              </a:rPr>
              <a:t>	BUT </a:t>
            </a:r>
            <a:r>
              <a:rPr lang="it-IT" sz="2000" dirty="0" err="1" smtClean="0">
                <a:ea typeface="ＭＳ Ｐゴシック" pitchFamily="34" charset="-128"/>
              </a:rPr>
              <a:t>also</a:t>
            </a:r>
            <a:endParaRPr lang="it-IT" sz="2000" dirty="0" smtClean="0">
              <a:ea typeface="ＭＳ Ｐゴシック" pitchFamily="34" charset="-128"/>
            </a:endParaRPr>
          </a:p>
          <a:p>
            <a:r>
              <a:rPr lang="it-IT" sz="2000" dirty="0" err="1" smtClean="0">
                <a:ea typeface="ＭＳ Ｐゴシック" pitchFamily="34" charset="-128"/>
              </a:rPr>
              <a:t>to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dirty="0" err="1" smtClean="0">
                <a:ea typeface="ＭＳ Ｐゴシック" pitchFamily="34" charset="-128"/>
              </a:rPr>
              <a:t>possible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  <a:r>
              <a:rPr lang="it-IT" sz="2000" b="1" dirty="0" err="1" smtClean="0">
                <a:ea typeface="ＭＳ Ｐゴシック" pitchFamily="34" charset="-128"/>
              </a:rPr>
              <a:t>microorganisms</a:t>
            </a:r>
            <a:r>
              <a:rPr lang="it-IT" sz="2000" dirty="0" smtClean="0">
                <a:ea typeface="ＭＳ Ｐゴシック" pitchFamily="34" charset="-128"/>
              </a:rPr>
              <a:t> and </a:t>
            </a:r>
            <a:r>
              <a:rPr lang="it-IT" sz="2000" b="1" dirty="0" err="1" smtClean="0">
                <a:ea typeface="ＭＳ Ｐゴシック" pitchFamily="34" charset="-128"/>
              </a:rPr>
              <a:t>pathogens</a:t>
            </a:r>
            <a:r>
              <a:rPr lang="it-IT" sz="2000" dirty="0" smtClean="0">
                <a:ea typeface="ＭＳ Ｐゴシック" pitchFamily="34" charset="-128"/>
              </a:rPr>
              <a:t> </a:t>
            </a:r>
          </a:p>
        </p:txBody>
      </p:sp>
      <p:pic>
        <p:nvPicPr>
          <p:cNvPr id="19460" name="Immagine 14" descr="tortionat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25" y="1919883"/>
            <a:ext cx="2071688" cy="1536700"/>
          </a:xfrm>
          <a:prstGeom prst="rect">
            <a:avLst/>
          </a:prstGeom>
          <a:noFill/>
          <a:ln w="1587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9461" name="Immagine 13" descr="burro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825" y="5253633"/>
            <a:ext cx="1535113" cy="1023937"/>
          </a:xfrm>
          <a:prstGeom prst="rect">
            <a:avLst/>
          </a:prstGeom>
          <a:noFill/>
          <a:ln w="1587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9462" name="Immagine 14" descr="farina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8425" y="4634508"/>
            <a:ext cx="1211263" cy="1587500"/>
          </a:xfrm>
          <a:prstGeom prst="rect">
            <a:avLst/>
          </a:prstGeom>
          <a:noFill/>
          <a:ln w="1587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9463" name="Immagine 15" descr="mandorle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1613" y="5206008"/>
            <a:ext cx="1703387" cy="1071562"/>
          </a:xfrm>
          <a:prstGeom prst="rect">
            <a:avLst/>
          </a:prstGeom>
          <a:noFill/>
          <a:ln w="1587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9464" name="Immagine 16" descr="uova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2975" y="5206008"/>
            <a:ext cx="1573213" cy="1103312"/>
          </a:xfrm>
          <a:prstGeom prst="rect">
            <a:avLst/>
          </a:prstGeom>
          <a:noFill/>
          <a:ln w="1587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9465" name="Immagine 17" descr="zucchero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5206008"/>
            <a:ext cx="1466850" cy="1098550"/>
          </a:xfrm>
          <a:prstGeom prst="rect">
            <a:avLst/>
          </a:prstGeom>
          <a:noFill/>
          <a:ln w="15875">
            <a:solidFill>
              <a:srgbClr val="009900"/>
            </a:solidFill>
            <a:miter lim="800000"/>
            <a:headEnd/>
            <a:tailEnd/>
          </a:ln>
        </p:spPr>
      </p:pic>
      <p:grpSp>
        <p:nvGrpSpPr>
          <p:cNvPr id="2" name="Gruppo 43"/>
          <p:cNvGrpSpPr>
            <a:grpSpLocks/>
          </p:cNvGrpSpPr>
          <p:nvPr/>
        </p:nvGrpSpPr>
        <p:grpSpPr bwMode="auto">
          <a:xfrm>
            <a:off x="2143125" y="3562945"/>
            <a:ext cx="5429250" cy="1501775"/>
            <a:chOff x="1857356" y="3429000"/>
            <a:chExt cx="5429288" cy="1500992"/>
          </a:xfrm>
        </p:grpSpPr>
        <p:cxnSp>
          <p:nvCxnSpPr>
            <p:cNvPr id="20" name="Connettore 2 19"/>
            <p:cNvCxnSpPr/>
            <p:nvPr/>
          </p:nvCxnSpPr>
          <p:spPr>
            <a:xfrm rot="10800000" flipV="1">
              <a:off x="1857356" y="3429000"/>
              <a:ext cx="4500595" cy="785403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2 22"/>
            <p:cNvCxnSpPr/>
            <p:nvPr/>
          </p:nvCxnSpPr>
          <p:spPr>
            <a:xfrm rot="10800000" flipV="1">
              <a:off x="3214679" y="3429000"/>
              <a:ext cx="3143272" cy="1499406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2 24"/>
            <p:cNvCxnSpPr/>
            <p:nvPr/>
          </p:nvCxnSpPr>
          <p:spPr>
            <a:xfrm rot="10800000" flipV="1">
              <a:off x="4641850" y="3429000"/>
              <a:ext cx="1716100" cy="1500992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2 25"/>
            <p:cNvCxnSpPr/>
            <p:nvPr/>
          </p:nvCxnSpPr>
          <p:spPr>
            <a:xfrm rot="5400000">
              <a:off x="5606660" y="4178702"/>
              <a:ext cx="1500992" cy="1588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2 28"/>
            <p:cNvCxnSpPr/>
            <p:nvPr/>
          </p:nvCxnSpPr>
          <p:spPr>
            <a:xfrm rot="16200000" flipH="1">
              <a:off x="6215395" y="3571555"/>
              <a:ext cx="1213805" cy="928693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39"/>
            <p:cNvCxnSpPr/>
            <p:nvPr/>
          </p:nvCxnSpPr>
          <p:spPr>
            <a:xfrm rot="10800000" flipV="1">
              <a:off x="1928795" y="3429000"/>
              <a:ext cx="4429156" cy="1499406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Immagine 32" descr="microbi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3634383"/>
            <a:ext cx="1347788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ttangolo 18"/>
          <p:cNvSpPr/>
          <p:nvPr/>
        </p:nvSpPr>
        <p:spPr>
          <a:xfrm>
            <a:off x="203894" y="2348880"/>
            <a:ext cx="64563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20000"/>
              </a:spcBef>
              <a:buClr>
                <a:srgbClr val="7F7F7F"/>
              </a:buClr>
              <a:buSzPct val="90000"/>
            </a:pP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The DNA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of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a single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organism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(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either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a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plant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or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an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animal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)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contains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conserved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sequences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that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are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specific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of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the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species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/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genus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but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also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b="1" dirty="0" err="1" smtClean="0">
                <a:latin typeface="+mn-lt"/>
                <a:ea typeface="ＭＳ Ｐゴシック" pitchFamily="34" charset="-128"/>
                <a:cs typeface="+mn-cs"/>
              </a:rPr>
              <a:t>sequences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that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are </a:t>
            </a:r>
            <a:r>
              <a:rPr lang="it-IT" sz="2000" b="1" dirty="0" err="1" smtClean="0">
                <a:latin typeface="+mn-lt"/>
                <a:ea typeface="ＭＳ Ｐゴシック" pitchFamily="34" charset="-128"/>
                <a:cs typeface="+mn-cs"/>
              </a:rPr>
              <a:t>specific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of</a:t>
            </a:r>
            <a:r>
              <a:rPr lang="it-IT" sz="2000" dirty="0" smtClean="0">
                <a:latin typeface="+mn-lt"/>
                <a:ea typeface="ＭＳ Ｐゴシック" pitchFamily="34" charset="-128"/>
                <a:cs typeface="+mn-cs"/>
              </a:rPr>
              <a:t> the single </a:t>
            </a:r>
            <a:r>
              <a:rPr lang="it-IT" sz="2000" dirty="0" err="1" smtClean="0">
                <a:latin typeface="+mn-lt"/>
                <a:ea typeface="ＭＳ Ｐゴシック" pitchFamily="34" charset="-128"/>
                <a:cs typeface="+mn-cs"/>
              </a:rPr>
              <a:t>individual</a:t>
            </a:r>
            <a:endParaRPr lang="it-IT" sz="2000" dirty="0" smtClean="0">
              <a:latin typeface="+mn-lt"/>
              <a:ea typeface="ＭＳ Ｐゴシック" pitchFamily="34" charset="-128"/>
              <a:cs typeface="+mn-cs"/>
            </a:endParaRPr>
          </a:p>
        </p:txBody>
      </p:sp>
      <p:sp>
        <p:nvSpPr>
          <p:cNvPr id="22" name="Titolo 1"/>
          <p:cNvSpPr>
            <a:spLocks noGrp="1"/>
          </p:cNvSpPr>
          <p:nvPr>
            <p:ph type="title"/>
          </p:nvPr>
        </p:nvSpPr>
        <p:spPr bwMode="auto">
          <a:xfrm>
            <a:off x="1214438" y="71438"/>
            <a:ext cx="6715125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it-IT" dirty="0" smtClean="0">
                <a:ea typeface="ＭＳ Ｐゴシック" pitchFamily="34" charset="-128"/>
              </a:rPr>
              <a:t>DNA &amp; FOOD</a:t>
            </a:r>
          </a:p>
        </p:txBody>
      </p:sp>
      <p:pic>
        <p:nvPicPr>
          <p:cNvPr id="21" name="Picture 7" descr="chromosom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295907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7" descr="chromosom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5661248"/>
            <a:ext cx="295907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 descr="chromosom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5661248"/>
            <a:ext cx="295907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7" descr="chromosom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5627340"/>
            <a:ext cx="295907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7" descr="chromosom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5661248"/>
            <a:ext cx="295907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7" descr="chromosom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589240"/>
            <a:ext cx="295907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CasellaDiTesto 31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5170" y="65089"/>
            <a:ext cx="8784981" cy="865187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dirty="0" smtClean="0"/>
              <a:t>The applications: Provolone </a:t>
            </a:r>
            <a:r>
              <a:rPr lang="en-US" sz="2800" dirty="0" err="1" smtClean="0"/>
              <a:t>Valpadana</a:t>
            </a:r>
            <a:r>
              <a:rPr lang="en-US" sz="2800" dirty="0" smtClean="0"/>
              <a:t> DOP</a:t>
            </a:r>
            <a:endParaRPr lang="it-IT" sz="2800" dirty="0" smtClean="0"/>
          </a:p>
        </p:txBody>
      </p:sp>
      <p:pic>
        <p:nvPicPr>
          <p:cNvPr id="20483" name="Picture 5" descr="PROVOLONE_IMAGE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7474" y="1216943"/>
            <a:ext cx="2436067" cy="1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80243" y="1268413"/>
            <a:ext cx="6246934" cy="172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Clr>
                <a:srgbClr val="7F7F7F"/>
              </a:buClr>
              <a:buSzPct val="90000"/>
            </a:pPr>
            <a:r>
              <a:rPr lang="en-US" sz="2000" dirty="0" smtClean="0">
                <a:latin typeface="Calibri" pitchFamily="34" charset="0"/>
              </a:rPr>
              <a:t>The</a:t>
            </a: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000" b="1" dirty="0" err="1" smtClean="0">
                <a:latin typeface="Calibri" pitchFamily="34" charset="0"/>
              </a:rPr>
              <a:t>Consorzio</a:t>
            </a: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000" b="1" dirty="0" err="1" smtClean="0">
                <a:latin typeface="Calibri" pitchFamily="34" charset="0"/>
              </a:rPr>
              <a:t>Tutela</a:t>
            </a:r>
            <a:r>
              <a:rPr lang="en-US" sz="2000" b="1" dirty="0" smtClean="0">
                <a:latin typeface="Calibri" pitchFamily="34" charset="0"/>
              </a:rPr>
              <a:t> del Provolone </a:t>
            </a:r>
            <a:r>
              <a:rPr lang="en-US" sz="2000" b="1" dirty="0" err="1" smtClean="0">
                <a:latin typeface="Calibri" pitchFamily="34" charset="0"/>
              </a:rPr>
              <a:t>Valpadana</a:t>
            </a:r>
            <a:r>
              <a:rPr lang="en-US" sz="2000" b="1" dirty="0" smtClean="0">
                <a:latin typeface="Calibri" pitchFamily="34" charset="0"/>
              </a:rPr>
              <a:t> DOP </a:t>
            </a:r>
            <a:r>
              <a:rPr lang="en-US" sz="2000" dirty="0" smtClean="0">
                <a:latin typeface="Calibri" pitchFamily="34" charset="0"/>
              </a:rPr>
              <a:t>needed a scientific method to distinguish between </a:t>
            </a:r>
            <a:r>
              <a:rPr lang="en-US" sz="2000" b="1" dirty="0" smtClean="0">
                <a:latin typeface="Calibri" pitchFamily="34" charset="0"/>
              </a:rPr>
              <a:t>Provolone Dolce DOP </a:t>
            </a:r>
            <a:r>
              <a:rPr lang="en-US" sz="2000" dirty="0" smtClean="0">
                <a:latin typeface="Calibri" pitchFamily="34" charset="0"/>
              </a:rPr>
              <a:t>and generic Provolone</a:t>
            </a:r>
          </a:p>
          <a:p>
            <a:pPr marL="342900" indent="-342900" algn="just" eaLnBrk="0" hangingPunct="0">
              <a:spcBef>
                <a:spcPct val="20000"/>
              </a:spcBef>
              <a:buClr>
                <a:srgbClr val="7F7F7F"/>
              </a:buClr>
              <a:buSzPct val="90000"/>
            </a:pPr>
            <a:r>
              <a:rPr lang="en-US" sz="2000" b="1" dirty="0" smtClean="0">
                <a:solidFill>
                  <a:srgbClr val="00B050"/>
                </a:solidFill>
                <a:latin typeface="Calibri" pitchFamily="34" charset="0"/>
                <a:sym typeface="Wingdings" pitchFamily="2" charset="2"/>
              </a:rPr>
              <a:t></a:t>
            </a:r>
            <a:r>
              <a:rPr lang="en-US" sz="2000" dirty="0" smtClean="0">
                <a:latin typeface="Calibri" pitchFamily="34" charset="0"/>
                <a:sym typeface="Wingdings" pitchFamily="2" charset="2"/>
              </a:rPr>
              <a:t> </a:t>
            </a:r>
            <a:r>
              <a:rPr lang="en-US" sz="2000" dirty="0" smtClean="0">
                <a:latin typeface="Calibri" pitchFamily="34" charset="0"/>
              </a:rPr>
              <a:t>PTP identified </a:t>
            </a:r>
            <a:r>
              <a:rPr lang="en-US" sz="2000" b="1" dirty="0" smtClean="0">
                <a:latin typeface="Calibri" pitchFamily="34" charset="0"/>
              </a:rPr>
              <a:t>2 molecular markers </a:t>
            </a:r>
            <a:r>
              <a:rPr lang="en-US" sz="2000" dirty="0" smtClean="0">
                <a:latin typeface="Calibri" pitchFamily="34" charset="0"/>
              </a:rPr>
              <a:t>specific of the DOP products (not present in the generic Provolone)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79512" y="3369354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Thanks to the DNA analysis the </a:t>
            </a:r>
            <a:r>
              <a:rPr lang="en-US" sz="2000" dirty="0" err="1" smtClean="0">
                <a:latin typeface="Calibri" pitchFamily="34" charset="0"/>
              </a:rPr>
              <a:t>Consorzio</a:t>
            </a:r>
            <a:r>
              <a:rPr lang="en-US" sz="2000" dirty="0" smtClean="0">
                <a:latin typeface="Calibri" pitchFamily="34" charset="0"/>
              </a:rPr>
              <a:t> is now able to: </a:t>
            </a:r>
            <a:endParaRPr lang="en-US" sz="2000" dirty="0">
              <a:latin typeface="Calibri" pitchFamily="34" charset="0"/>
            </a:endParaRPr>
          </a:p>
          <a:p>
            <a:endParaRPr lang="en-US" sz="2000" dirty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en-US" sz="2000" dirty="0" smtClean="0">
                <a:latin typeface="Calibri" pitchFamily="34" charset="0"/>
              </a:rPr>
              <a:t> perform controls to accomplish national regulations for production</a:t>
            </a:r>
            <a:endParaRPr lang="en-US" sz="2000" dirty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en-US" sz="2000" dirty="0" smtClean="0">
                <a:latin typeface="Calibri" pitchFamily="34" charset="0"/>
              </a:rPr>
              <a:t> detect possible frauds in the use of the DOP label </a:t>
            </a:r>
            <a:endParaRPr lang="en-US" sz="2000" dirty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</a:rPr>
              <a:t>certify the “Made </a:t>
            </a:r>
            <a:r>
              <a:rPr lang="en-US" sz="2000" dirty="0">
                <a:latin typeface="Calibri" pitchFamily="34" charset="0"/>
              </a:rPr>
              <a:t>in Italy” </a:t>
            </a:r>
            <a:r>
              <a:rPr lang="en-US" sz="2000" dirty="0" smtClean="0">
                <a:latin typeface="Calibri" pitchFamily="34" charset="0"/>
              </a:rPr>
              <a:t>production of the Provolone </a:t>
            </a:r>
            <a:r>
              <a:rPr lang="en-US" sz="2000" dirty="0" err="1">
                <a:latin typeface="Calibri" pitchFamily="34" charset="0"/>
              </a:rPr>
              <a:t>Valpadana</a:t>
            </a:r>
            <a:r>
              <a:rPr lang="en-US" sz="2000" dirty="0">
                <a:latin typeface="Calibri" pitchFamily="34" charset="0"/>
              </a:rPr>
              <a:t> DOP</a:t>
            </a:r>
          </a:p>
          <a:p>
            <a:endParaRPr lang="en-US" sz="2000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olo 1"/>
          <p:cNvSpPr>
            <a:spLocks noGrp="1"/>
          </p:cNvSpPr>
          <p:nvPr>
            <p:ph type="title"/>
          </p:nvPr>
        </p:nvSpPr>
        <p:spPr bwMode="auto">
          <a:xfrm>
            <a:off x="250582" y="235050"/>
            <a:ext cx="8496300" cy="620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 sz="2800" dirty="0" smtClean="0"/>
              <a:t>The </a:t>
            </a:r>
            <a:r>
              <a:rPr lang="it-IT" sz="2800" dirty="0" err="1" smtClean="0"/>
              <a:t>applications</a:t>
            </a:r>
            <a:r>
              <a:rPr lang="it-IT" sz="2800" dirty="0" smtClean="0"/>
              <a:t>: “</a:t>
            </a:r>
            <a:r>
              <a:rPr lang="it-IT" sz="2800" dirty="0" err="1" smtClean="0"/>
              <a:t>made</a:t>
            </a:r>
            <a:r>
              <a:rPr lang="it-IT" sz="2800" dirty="0" smtClean="0"/>
              <a:t> in Italy” </a:t>
            </a:r>
            <a:r>
              <a:rPr lang="it-IT" sz="2800" dirty="0" err="1" smtClean="0"/>
              <a:t>durum</a:t>
            </a:r>
            <a:r>
              <a:rPr lang="it-IT" sz="2800" dirty="0" smtClean="0"/>
              <a:t> </a:t>
            </a:r>
            <a:r>
              <a:rPr lang="it-IT" sz="2800" dirty="0" err="1" smtClean="0"/>
              <a:t>wheat</a:t>
            </a:r>
            <a:r>
              <a:rPr lang="it-IT" sz="2800" dirty="0" smtClean="0"/>
              <a:t> </a:t>
            </a:r>
          </a:p>
        </p:txBody>
      </p:sp>
      <p:sp>
        <p:nvSpPr>
          <p:cNvPr id="21507" name="Segnaposto testo 2"/>
          <p:cNvSpPr>
            <a:spLocks noGrp="1"/>
          </p:cNvSpPr>
          <p:nvPr>
            <p:ph type="body" sz="half" idx="1"/>
          </p:nvPr>
        </p:nvSpPr>
        <p:spPr bwMode="auto">
          <a:xfrm>
            <a:off x="196362" y="1744663"/>
            <a:ext cx="7471982" cy="3987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buNone/>
            </a:pPr>
            <a:r>
              <a:rPr lang="it-IT" sz="2000" dirty="0" smtClean="0">
                <a:latin typeface="Calibri" pitchFamily="34" charset="0"/>
                <a:cs typeface="Arial" charset="0"/>
              </a:rPr>
              <a:t>The </a:t>
            </a:r>
            <a:r>
              <a:rPr lang="it-IT" sz="2000" b="1" dirty="0" err="1" smtClean="0">
                <a:latin typeface="Calibri" pitchFamily="34" charset="0"/>
                <a:cs typeface="Arial" charset="0"/>
              </a:rPr>
              <a:t>need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of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pasta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producers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was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to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distinguish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among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the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different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varieties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of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b="1" dirty="0" err="1" smtClean="0">
                <a:latin typeface="Calibri" pitchFamily="34" charset="0"/>
                <a:cs typeface="Arial" charset="0"/>
              </a:rPr>
              <a:t>durum</a:t>
            </a:r>
            <a:r>
              <a:rPr lang="it-IT" sz="2000" b="1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b="1" dirty="0" err="1" smtClean="0">
                <a:latin typeface="Calibri" pitchFamily="34" charset="0"/>
                <a:cs typeface="Arial" charset="0"/>
              </a:rPr>
              <a:t>wheat</a:t>
            </a:r>
            <a:r>
              <a:rPr lang="it-IT" sz="2000" b="1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grown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in Italy and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used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for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the production </a:t>
            </a:r>
            <a:r>
              <a:rPr lang="it-IT" sz="2000" dirty="0" err="1" smtClean="0">
                <a:latin typeface="Calibri" pitchFamily="34" charset="0"/>
                <a:cs typeface="Arial" charset="0"/>
              </a:rPr>
              <a:t>of</a:t>
            </a:r>
            <a:r>
              <a:rPr lang="it-IT" sz="2000" dirty="0" smtClean="0">
                <a:latin typeface="Calibri" pitchFamily="34" charset="0"/>
                <a:cs typeface="Arial" charset="0"/>
              </a:rPr>
              <a:t> pasta</a:t>
            </a:r>
          </a:p>
          <a:p>
            <a:pPr algn="just"/>
            <a:endParaRPr lang="it-IT" sz="2000" dirty="0" smtClean="0">
              <a:latin typeface="Calibri" pitchFamily="34" charset="0"/>
              <a:cs typeface="Arial" charset="0"/>
            </a:endParaRPr>
          </a:p>
          <a:p>
            <a:pPr algn="just">
              <a:buNone/>
            </a:pPr>
            <a:r>
              <a:rPr lang="en-US" sz="2000" b="1" dirty="0" smtClean="0">
                <a:solidFill>
                  <a:srgbClr val="00B050"/>
                </a:solidFill>
                <a:latin typeface="Calibri" pitchFamily="34" charset="0"/>
                <a:sym typeface="Wingdings" pitchFamily="2" charset="2"/>
              </a:rPr>
              <a:t></a:t>
            </a:r>
            <a:r>
              <a:rPr lang="en-US" sz="2000" dirty="0" smtClean="0">
                <a:latin typeface="Calibri" pitchFamily="34" charset="0"/>
                <a:sym typeface="Wingdings" pitchFamily="2" charset="2"/>
              </a:rPr>
              <a:t> 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PTP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developed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a </a:t>
            </a:r>
            <a:r>
              <a:rPr lang="it-IT" sz="2000" b="1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molecular</a:t>
            </a:r>
            <a:r>
              <a:rPr lang="it-IT" sz="2000" b="1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b="1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method</a:t>
            </a:r>
            <a:r>
              <a:rPr lang="it-IT" sz="2000" b="1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to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identify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and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certify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the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presence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of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the “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made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in Italy”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durum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wheat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varieties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to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be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used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for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the production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of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high </a:t>
            </a:r>
            <a:r>
              <a:rPr lang="it-IT" sz="2000" dirty="0" err="1" smtClean="0">
                <a:latin typeface="Calibri" pitchFamily="34" charset="0"/>
                <a:ea typeface="ＭＳ Ｐゴシック" pitchFamily="34" charset="-128"/>
                <a:cs typeface="Arial" charset="0"/>
              </a:rPr>
              <a:t>quality</a:t>
            </a:r>
            <a:r>
              <a:rPr lang="it-IT" sz="2000" dirty="0" smtClean="0">
                <a:latin typeface="Calibri" pitchFamily="34" charset="0"/>
                <a:ea typeface="ＭＳ Ｐゴシック" pitchFamily="34" charset="-128"/>
                <a:cs typeface="Arial" charset="0"/>
              </a:rPr>
              <a:t> pasta</a:t>
            </a:r>
            <a:endParaRPr lang="it-IT" sz="2000" dirty="0" smtClean="0">
              <a:ea typeface="ＭＳ Ｐゴシック" pitchFamily="34" charset="-128"/>
            </a:endParaRPr>
          </a:p>
        </p:txBody>
      </p:sp>
      <p:pic>
        <p:nvPicPr>
          <p:cNvPr id="21508" name="Immagine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1F2F4"/>
              </a:clrFrom>
              <a:clrTo>
                <a:srgbClr val="F1F2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56323">
            <a:off x="2416911" y="4243208"/>
            <a:ext cx="1433146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6" descr="barley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AFBEB"/>
              </a:clrFrom>
              <a:clrTo>
                <a:srgbClr val="FAF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7326">
            <a:off x="8344924" y="1835258"/>
            <a:ext cx="6588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6" descr="barley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AFBEB"/>
              </a:clrFrom>
              <a:clrTo>
                <a:srgbClr val="FAF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97105">
            <a:off x="7791626" y="1595438"/>
            <a:ext cx="6588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  <p:pic>
        <p:nvPicPr>
          <p:cNvPr id="11" name="Immagine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1F2F4"/>
              </a:clrFrom>
              <a:clrTo>
                <a:srgbClr val="F1F2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68210">
            <a:off x="1330787" y="4050888"/>
            <a:ext cx="1433146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6" descr="barley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AFBEB"/>
              </a:clrFrom>
              <a:clrTo>
                <a:srgbClr val="FAF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97105">
            <a:off x="7944026" y="2528335"/>
            <a:ext cx="6588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olo 1"/>
          <p:cNvSpPr>
            <a:spLocks noGrp="1"/>
          </p:cNvSpPr>
          <p:nvPr>
            <p:ph type="title"/>
          </p:nvPr>
        </p:nvSpPr>
        <p:spPr bwMode="auto">
          <a:xfrm>
            <a:off x="1214438" y="71438"/>
            <a:ext cx="6715125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Lodi innovation Cluster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4294967295"/>
          </p:nvPr>
        </p:nvSpPr>
        <p:spPr>
          <a:xfrm>
            <a:off x="8601075" y="6421438"/>
            <a:ext cx="542925" cy="365125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F683573-612A-4D1F-8F32-772062D64079}" type="slidenum">
              <a:rPr lang="it-IT" sz="1400" b="1">
                <a:ln w="50800"/>
                <a:solidFill>
                  <a:schemeClr val="tx1">
                    <a:lumMod val="50000"/>
                    <a:lumOff val="50000"/>
                  </a:schemeClr>
                </a:solidFill>
                <a:latin typeface="Monotype Corsiva" pitchFamily="66" charset="0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it-IT" sz="1400" b="1" dirty="0">
              <a:ln w="50800"/>
              <a:solidFill>
                <a:schemeClr val="tx1">
                  <a:lumMod val="50000"/>
                  <a:lumOff val="50000"/>
                </a:schemeClr>
              </a:solidFill>
              <a:latin typeface="Monotype Corsiva" pitchFamily="66" charset="0"/>
              <a:cs typeface="+mn-cs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94038"/>
            <a:ext cx="9144000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CasellaDiTesto 8"/>
          <p:cNvSpPr txBox="1">
            <a:spLocks noChangeArrowheads="1"/>
          </p:cNvSpPr>
          <p:nvPr/>
        </p:nvSpPr>
        <p:spPr bwMode="auto">
          <a:xfrm>
            <a:off x="323850" y="1274763"/>
            <a:ext cx="84963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b="1">
                <a:latin typeface="Calibri" pitchFamily="34" charset="0"/>
              </a:rPr>
              <a:t>Parco Tecnologico Padano</a:t>
            </a:r>
            <a:r>
              <a:rPr lang="en-US">
                <a:latin typeface="Calibri" pitchFamily="34" charset="0"/>
              </a:rPr>
              <a:t> (PTP) is </a:t>
            </a:r>
            <a:r>
              <a:rPr lang="en-US" b="1">
                <a:latin typeface="Calibri" pitchFamily="34" charset="0"/>
              </a:rPr>
              <a:t>the engine of the Lodi Innovation Cluster</a:t>
            </a:r>
            <a:r>
              <a:rPr lang="en-US">
                <a:latin typeface="Calibri" pitchFamily="34" charset="0"/>
              </a:rPr>
              <a:t>, a commercially-oriented</a:t>
            </a:r>
            <a:r>
              <a:rPr lang="en-US" sz="1600" b="1">
                <a:latin typeface="Calibri" pitchFamily="34" charset="0"/>
              </a:rPr>
              <a:t> </a:t>
            </a:r>
            <a:r>
              <a:rPr lang="en-US" b="1">
                <a:latin typeface="Calibri" pitchFamily="34" charset="0"/>
              </a:rPr>
              <a:t>research network</a:t>
            </a:r>
            <a:r>
              <a:rPr lang="en-US">
                <a:latin typeface="Calibri" pitchFamily="34" charset="0"/>
              </a:rPr>
              <a:t> in biotech &amp; food tech that:</a:t>
            </a:r>
          </a:p>
          <a:p>
            <a:pPr algn="just"/>
            <a:endParaRPr lang="en-US" sz="800">
              <a:latin typeface="Symbol" pitchFamily="18" charset="2"/>
            </a:endParaRPr>
          </a:p>
          <a:p>
            <a:pPr algn="just">
              <a:spcBef>
                <a:spcPts val="600"/>
              </a:spcBef>
            </a:pPr>
            <a:r>
              <a:rPr lang="en-US">
                <a:latin typeface="Symbol" pitchFamily="18" charset="2"/>
                <a:sym typeface="Wingdings" pitchFamily="2" charset="2"/>
              </a:rPr>
              <a:t> </a:t>
            </a:r>
            <a:r>
              <a:rPr lang="en-US">
                <a:latin typeface="Calibri" pitchFamily="34" charset="0"/>
              </a:rPr>
              <a:t>deals with </a:t>
            </a:r>
            <a:r>
              <a:rPr lang="en-US" b="1">
                <a:latin typeface="Calibri" pitchFamily="34" charset="0"/>
              </a:rPr>
              <a:t>regional needs</a:t>
            </a:r>
          </a:p>
          <a:p>
            <a:pPr algn="just">
              <a:spcBef>
                <a:spcPts val="600"/>
              </a:spcBef>
            </a:pPr>
            <a:r>
              <a:rPr lang="en-US">
                <a:latin typeface="Symbol" pitchFamily="18" charset="2"/>
                <a:sym typeface="Wingdings" pitchFamily="2" charset="2"/>
              </a:rPr>
              <a:t> </a:t>
            </a:r>
            <a:r>
              <a:rPr lang="en-US">
                <a:latin typeface="Calibri" pitchFamily="34" charset="0"/>
              </a:rPr>
              <a:t>performs highly </a:t>
            </a:r>
            <a:r>
              <a:rPr lang="en-US" b="1">
                <a:latin typeface="Calibri" pitchFamily="34" charset="0"/>
              </a:rPr>
              <a:t>effective research</a:t>
            </a:r>
            <a:r>
              <a:rPr lang="en-US">
                <a:latin typeface="Calibri" pitchFamily="34" charset="0"/>
              </a:rPr>
              <a:t> to support regional development</a:t>
            </a:r>
          </a:p>
          <a:p>
            <a:pPr algn="just">
              <a:spcBef>
                <a:spcPts val="600"/>
              </a:spcBef>
            </a:pPr>
            <a:r>
              <a:rPr lang="en-US">
                <a:latin typeface="Symbol" pitchFamily="18" charset="2"/>
                <a:sym typeface="Wingdings" pitchFamily="2" charset="2"/>
              </a:rPr>
              <a:t></a:t>
            </a:r>
            <a:r>
              <a:rPr lang="en-US">
                <a:latin typeface="Symbol" pitchFamily="18" charset="2"/>
              </a:rPr>
              <a:t> </a:t>
            </a:r>
            <a:r>
              <a:rPr lang="en-US" b="1">
                <a:latin typeface="Calibri" pitchFamily="34" charset="0"/>
              </a:rPr>
              <a:t>creates start-ups and spin-offs</a:t>
            </a:r>
            <a:r>
              <a:rPr lang="en-US">
                <a:latin typeface="Calibri" pitchFamily="34" charset="0"/>
              </a:rPr>
              <a:t> by offering know-how, incubator facilities and services.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52754" y="1124744"/>
            <a:ext cx="8839726" cy="35394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80975" indent="-1809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eaLnBrk="0" hangingPunct="0">
              <a:spcBef>
                <a:spcPct val="20000"/>
              </a:spcBef>
              <a:buClr>
                <a:srgbClr val="7F7F7F"/>
              </a:buClr>
              <a:buSzPct val="90000"/>
            </a:pPr>
            <a:r>
              <a:rPr lang="it-IT" sz="2000" dirty="0" smtClean="0">
                <a:latin typeface="Calibri" pitchFamily="34" charset="0"/>
              </a:rPr>
              <a:t>The </a:t>
            </a:r>
            <a:r>
              <a:rPr lang="it-IT" sz="2000" b="1" dirty="0" err="1" smtClean="0">
                <a:latin typeface="Calibri" pitchFamily="34" charset="0"/>
              </a:rPr>
              <a:t>need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of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rice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producers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was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to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identify</a:t>
            </a:r>
            <a:r>
              <a:rPr lang="it-IT" sz="2000" dirty="0" smtClean="0">
                <a:latin typeface="Calibri" pitchFamily="34" charset="0"/>
              </a:rPr>
              <a:t> and </a:t>
            </a:r>
            <a:r>
              <a:rPr lang="it-IT" sz="2000" dirty="0" err="1" smtClean="0">
                <a:latin typeface="Calibri" pitchFamily="34" charset="0"/>
              </a:rPr>
              <a:t>distinguish</a:t>
            </a:r>
            <a:r>
              <a:rPr lang="it-IT" sz="2000" dirty="0" smtClean="0">
                <a:latin typeface="Calibri" pitchFamily="34" charset="0"/>
              </a:rPr>
              <a:t> the </a:t>
            </a:r>
            <a:r>
              <a:rPr lang="it-IT" sz="2000" dirty="0" err="1" smtClean="0">
                <a:latin typeface="Calibri" pitchFamily="34" charset="0"/>
              </a:rPr>
              <a:t>different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varieties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of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b="1" dirty="0" err="1" smtClean="0">
                <a:latin typeface="Calibri" pitchFamily="34" charset="0"/>
              </a:rPr>
              <a:t>rice</a:t>
            </a:r>
            <a:r>
              <a:rPr lang="it-IT" sz="2000" b="1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grown</a:t>
            </a:r>
            <a:r>
              <a:rPr lang="it-IT" sz="2000" dirty="0" smtClean="0">
                <a:latin typeface="Calibri" pitchFamily="34" charset="0"/>
              </a:rPr>
              <a:t> in Italy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7F7F7F"/>
              </a:buClr>
              <a:buSzPct val="90000"/>
            </a:pPr>
            <a:r>
              <a:rPr lang="en-US" sz="2000" b="1" dirty="0" smtClean="0">
                <a:solidFill>
                  <a:srgbClr val="00B050"/>
                </a:solidFill>
                <a:latin typeface="Calibri" pitchFamily="34" charset="0"/>
                <a:sym typeface="Wingdings" pitchFamily="2" charset="2"/>
              </a:rPr>
              <a:t></a:t>
            </a:r>
            <a:r>
              <a:rPr lang="en-US" sz="2000" dirty="0" smtClean="0">
                <a:latin typeface="Calibri" pitchFamily="34" charset="0"/>
                <a:sym typeface="Wingdings" pitchFamily="2" charset="2"/>
              </a:rPr>
              <a:t> </a:t>
            </a:r>
            <a:r>
              <a:rPr lang="it-IT" sz="2000" dirty="0" smtClean="0">
                <a:latin typeface="Calibri" pitchFamily="34" charset="0"/>
              </a:rPr>
              <a:t>PTP </a:t>
            </a:r>
            <a:r>
              <a:rPr lang="it-IT" sz="2000" dirty="0" err="1" smtClean="0">
                <a:latin typeface="Calibri" pitchFamily="34" charset="0"/>
              </a:rPr>
              <a:t>developed</a:t>
            </a:r>
            <a:r>
              <a:rPr lang="it-IT" sz="2000" dirty="0" smtClean="0">
                <a:latin typeface="Calibri" pitchFamily="34" charset="0"/>
              </a:rPr>
              <a:t> a </a:t>
            </a:r>
            <a:r>
              <a:rPr lang="it-IT" sz="2000" dirty="0" err="1" smtClean="0">
                <a:latin typeface="Calibri" pitchFamily="34" charset="0"/>
              </a:rPr>
              <a:t>molecular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method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to</a:t>
            </a:r>
            <a:r>
              <a:rPr lang="it-IT" sz="2000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identify</a:t>
            </a:r>
            <a:r>
              <a:rPr lang="it-IT" sz="2000" dirty="0" smtClean="0">
                <a:latin typeface="Calibri" pitchFamily="34" charset="0"/>
              </a:rPr>
              <a:t> and </a:t>
            </a:r>
            <a:r>
              <a:rPr lang="it-IT" sz="2000" dirty="0" err="1" smtClean="0">
                <a:latin typeface="Calibri" pitchFamily="34" charset="0"/>
              </a:rPr>
              <a:t>certify</a:t>
            </a:r>
            <a:r>
              <a:rPr lang="it-IT" sz="2000" dirty="0" smtClean="0">
                <a:latin typeface="Calibri" pitchFamily="34" charset="0"/>
              </a:rPr>
              <a:t> the </a:t>
            </a:r>
            <a:r>
              <a:rPr lang="it-IT" sz="2000" b="1" dirty="0" smtClean="0">
                <a:latin typeface="Calibri" pitchFamily="34" charset="0"/>
              </a:rPr>
              <a:t>“</a:t>
            </a:r>
            <a:r>
              <a:rPr lang="it-IT" sz="2000" b="1" dirty="0" err="1" smtClean="0">
                <a:latin typeface="Calibri" pitchFamily="34" charset="0"/>
              </a:rPr>
              <a:t>made</a:t>
            </a:r>
            <a:r>
              <a:rPr lang="it-IT" sz="2000" b="1" dirty="0" smtClean="0">
                <a:latin typeface="Calibri" pitchFamily="34" charset="0"/>
              </a:rPr>
              <a:t> in Italy” </a:t>
            </a:r>
            <a:r>
              <a:rPr lang="it-IT" sz="2000" b="1" dirty="0" err="1" smtClean="0">
                <a:latin typeface="Calibri" pitchFamily="34" charset="0"/>
              </a:rPr>
              <a:t>rice</a:t>
            </a:r>
            <a:r>
              <a:rPr lang="it-IT" sz="2000" b="1" dirty="0" smtClean="0">
                <a:latin typeface="Calibri" pitchFamily="34" charset="0"/>
              </a:rPr>
              <a:t> </a:t>
            </a:r>
            <a:r>
              <a:rPr lang="it-IT" sz="2000" dirty="0" err="1" smtClean="0">
                <a:latin typeface="Calibri" pitchFamily="34" charset="0"/>
              </a:rPr>
              <a:t>varieties</a:t>
            </a:r>
            <a:endParaRPr lang="it-IT" sz="2000" dirty="0" smtClean="0">
              <a:latin typeface="Calibri" pitchFamily="34" charset="0"/>
            </a:endParaRPr>
          </a:p>
          <a:p>
            <a:endParaRPr lang="en-US" sz="2000" dirty="0" smtClean="0">
              <a:latin typeface="Calibri" pitchFamily="34" charset="0"/>
            </a:endParaRPr>
          </a:p>
          <a:p>
            <a:endParaRPr lang="en-US" sz="2000" dirty="0" smtClean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Thanks to the DNA analysis is now possible to: </a:t>
            </a:r>
          </a:p>
          <a:p>
            <a:endParaRPr lang="en-US" sz="2000" dirty="0" smtClean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en-US" sz="2000" dirty="0" smtClean="0">
                <a:latin typeface="Calibri" pitchFamily="34" charset="0"/>
              </a:rPr>
              <a:t>certify DOP rice productions</a:t>
            </a:r>
          </a:p>
          <a:p>
            <a:pPr>
              <a:buFontTx/>
              <a:buChar char="•"/>
            </a:pPr>
            <a:r>
              <a:rPr lang="it-IT" sz="2000" dirty="0" err="1" smtClean="0">
                <a:latin typeface="+mn-lt"/>
                <a:cs typeface="+mn-cs"/>
              </a:rPr>
              <a:t>perform</a:t>
            </a:r>
            <a:r>
              <a:rPr lang="it-IT" sz="2000" dirty="0" smtClean="0">
                <a:latin typeface="+mn-lt"/>
                <a:cs typeface="+mn-cs"/>
              </a:rPr>
              <a:t> </a:t>
            </a:r>
            <a:r>
              <a:rPr lang="it-IT" sz="2000" dirty="0" err="1" smtClean="0">
                <a:latin typeface="+mn-lt"/>
                <a:cs typeface="+mn-cs"/>
              </a:rPr>
              <a:t>controls</a:t>
            </a:r>
            <a:r>
              <a:rPr lang="it-IT" sz="2000" dirty="0" smtClean="0">
                <a:latin typeface="+mn-lt"/>
                <a:cs typeface="+mn-cs"/>
              </a:rPr>
              <a:t> and </a:t>
            </a:r>
            <a:r>
              <a:rPr lang="it-IT" sz="2000" dirty="0" err="1" smtClean="0">
                <a:latin typeface="+mn-lt"/>
                <a:cs typeface="+mn-cs"/>
              </a:rPr>
              <a:t>detect</a:t>
            </a:r>
            <a:r>
              <a:rPr lang="it-IT" sz="2000" dirty="0" smtClean="0">
                <a:latin typeface="+mn-lt"/>
                <a:cs typeface="+mn-cs"/>
              </a:rPr>
              <a:t> </a:t>
            </a:r>
            <a:r>
              <a:rPr lang="it-IT" sz="2000" dirty="0" err="1" smtClean="0">
                <a:latin typeface="+mn-lt"/>
                <a:cs typeface="+mn-cs"/>
              </a:rPr>
              <a:t>possible</a:t>
            </a:r>
            <a:r>
              <a:rPr lang="it-IT" sz="2000" dirty="0" smtClean="0">
                <a:latin typeface="+mn-lt"/>
                <a:cs typeface="+mn-cs"/>
              </a:rPr>
              <a:t> </a:t>
            </a:r>
            <a:r>
              <a:rPr lang="it-IT" sz="2000" dirty="0" err="1" smtClean="0">
                <a:latin typeface="+mn-lt"/>
                <a:cs typeface="+mn-cs"/>
              </a:rPr>
              <a:t>frauds</a:t>
            </a:r>
            <a:endParaRPr lang="it-IT" sz="2000" dirty="0" smtClean="0">
              <a:latin typeface="+mn-lt"/>
              <a:cs typeface="+mn-cs"/>
            </a:endParaRPr>
          </a:p>
          <a:p>
            <a:pPr>
              <a:buFontTx/>
              <a:buChar char="•"/>
            </a:pPr>
            <a:r>
              <a:rPr lang="it-IT" sz="2000" dirty="0" err="1" smtClean="0">
                <a:latin typeface="+mn-lt"/>
                <a:cs typeface="+mn-cs"/>
              </a:rPr>
              <a:t>valorize</a:t>
            </a:r>
            <a:r>
              <a:rPr lang="it-IT" sz="2000" dirty="0" smtClean="0">
                <a:latin typeface="+mn-lt"/>
                <a:cs typeface="+mn-cs"/>
              </a:rPr>
              <a:t> the “</a:t>
            </a:r>
            <a:r>
              <a:rPr lang="it-IT" sz="2000" dirty="0" err="1" smtClean="0">
                <a:latin typeface="+mn-lt"/>
                <a:cs typeface="+mn-cs"/>
              </a:rPr>
              <a:t>made</a:t>
            </a:r>
            <a:r>
              <a:rPr lang="it-IT" sz="2000" dirty="0" smtClean="0">
                <a:latin typeface="+mn-lt"/>
                <a:cs typeface="+mn-cs"/>
              </a:rPr>
              <a:t> in Italy” </a:t>
            </a:r>
            <a:r>
              <a:rPr lang="it-IT" sz="2000" dirty="0" err="1" smtClean="0">
                <a:latin typeface="+mn-lt"/>
                <a:cs typeface="+mn-cs"/>
              </a:rPr>
              <a:t>label</a:t>
            </a:r>
            <a:endParaRPr lang="it-IT" sz="2000" dirty="0" smtClean="0">
              <a:latin typeface="+mn-lt"/>
              <a:cs typeface="+mn-cs"/>
            </a:endParaRPr>
          </a:p>
        </p:txBody>
      </p:sp>
      <p:sp>
        <p:nvSpPr>
          <p:cNvPr id="22531" name="Titolo 1"/>
          <p:cNvSpPr>
            <a:spLocks noGrp="1"/>
          </p:cNvSpPr>
          <p:nvPr>
            <p:ph type="title"/>
          </p:nvPr>
        </p:nvSpPr>
        <p:spPr bwMode="auto">
          <a:xfrm>
            <a:off x="250582" y="288007"/>
            <a:ext cx="8496300" cy="6207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 sz="2800" dirty="0" smtClean="0"/>
              <a:t>The </a:t>
            </a:r>
            <a:r>
              <a:rPr lang="it-IT" sz="2800" dirty="0" err="1" smtClean="0"/>
              <a:t>applications</a:t>
            </a:r>
            <a:r>
              <a:rPr lang="it-IT" sz="2800" dirty="0" smtClean="0"/>
              <a:t>: “</a:t>
            </a:r>
            <a:r>
              <a:rPr lang="it-IT" sz="2800" dirty="0" err="1" smtClean="0"/>
              <a:t>made</a:t>
            </a:r>
            <a:r>
              <a:rPr lang="it-IT" sz="2800" dirty="0" smtClean="0"/>
              <a:t> in Italy” </a:t>
            </a:r>
            <a:r>
              <a:rPr lang="it-IT" sz="2800" dirty="0" err="1" smtClean="0"/>
              <a:t>rice</a:t>
            </a:r>
            <a:endParaRPr lang="it-IT" sz="2800" dirty="0" smtClean="0"/>
          </a:p>
        </p:txBody>
      </p:sp>
      <p:pic>
        <p:nvPicPr>
          <p:cNvPr id="22532" name="Picture 2" descr="http://t3.gstatic.com/images?q=tbn:ANd9GcS2QQAokHcWXIaX6VV3pJEEE8xaMwQ6TEp40Os2Ho_RDfiX8IBnx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869160"/>
            <a:ext cx="310368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http://t3.gstatic.com/images?q=tbn:ANd9GcR1hJP7eNh65yAY1QVK2dmTQ2vtAyt24Q19vjIt0GCIkOas8YZjP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869160"/>
            <a:ext cx="2022231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http://t0.gstatic.com/images?q=tbn:ANd9GcSJ1x_Q1gvDNvDwV_0LQ9omZoIMxlqW56-D7NzOknnIbaCWx2gEwQ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4149080"/>
            <a:ext cx="145952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8" descr="http://d34kr5jvxlwc7m.cloudfront.net/agricolturaonweb/materiali/ArticoliImg/RisoItaliano.gi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311201"/>
            <a:ext cx="2126273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arrotondato 12"/>
          <p:cNvSpPr/>
          <p:nvPr/>
        </p:nvSpPr>
        <p:spPr>
          <a:xfrm>
            <a:off x="3563888" y="1988840"/>
            <a:ext cx="4392488" cy="3168352"/>
          </a:xfrm>
          <a:prstGeom prst="roundRect">
            <a:avLst>
              <a:gd name="adj" fmla="val 1007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400" dirty="0"/>
          </a:p>
        </p:txBody>
      </p:sp>
      <p:sp>
        <p:nvSpPr>
          <p:cNvPr id="12" name="Rettangolo 11"/>
          <p:cNvSpPr/>
          <p:nvPr/>
        </p:nvSpPr>
        <p:spPr>
          <a:xfrm>
            <a:off x="3707904" y="2167696"/>
            <a:ext cx="40490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In 2008 PTP </a:t>
            </a: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developed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lvl="0" algn="ctr">
              <a:defRPr/>
            </a:pP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“DNA Controllato”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,</a:t>
            </a:r>
          </a:p>
          <a:p>
            <a:pPr lvl="0" algn="ctr">
              <a:defRPr/>
            </a:pP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a </a:t>
            </a: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quality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label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aimed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 at </a:t>
            </a: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guaranteeing</a:t>
            </a:r>
            <a:endParaRPr lang="it-IT" sz="2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lvl="0" algn="ctr">
              <a:defRPr/>
            </a:pP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quality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,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food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safety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and</a:t>
            </a:r>
            <a:r>
              <a:rPr lang="it-IT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b="1" dirty="0" err="1" smtClean="0">
                <a:solidFill>
                  <a:srgbClr val="000000"/>
                </a:solidFill>
                <a:latin typeface="Calibri" pitchFamily="34" charset="0"/>
              </a:rPr>
              <a:t>traceability</a:t>
            </a:r>
            <a:endParaRPr lang="it-IT" sz="24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 lvl="0" algn="ctr">
              <a:defRPr/>
            </a:pP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to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producers</a:t>
            </a:r>
            <a:r>
              <a:rPr lang="it-IT" sz="2400" dirty="0" smtClean="0">
                <a:solidFill>
                  <a:srgbClr val="000000"/>
                </a:solidFill>
                <a:latin typeface="Calibri" pitchFamily="34" charset="0"/>
              </a:rPr>
              <a:t> and </a:t>
            </a:r>
            <a:r>
              <a:rPr lang="it-IT" sz="2400" dirty="0" err="1" smtClean="0">
                <a:solidFill>
                  <a:srgbClr val="000000"/>
                </a:solidFill>
                <a:latin typeface="Calibri" pitchFamily="34" charset="0"/>
              </a:rPr>
              <a:t>consumers</a:t>
            </a:r>
            <a:endParaRPr lang="it-IT" sz="2400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028" y="1179760"/>
            <a:ext cx="3006966" cy="28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1528396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itolo 1"/>
          <p:cNvSpPr>
            <a:spLocks noGrp="1"/>
          </p:cNvSpPr>
          <p:nvPr>
            <p:ph type="title"/>
          </p:nvPr>
        </p:nvSpPr>
        <p:spPr bwMode="auto">
          <a:xfrm>
            <a:off x="1074982" y="131986"/>
            <a:ext cx="6957594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“DNA </a:t>
            </a:r>
            <a:r>
              <a:rPr lang="en-US" dirty="0" err="1" smtClean="0">
                <a:ea typeface="ＭＳ Ｐゴシック" pitchFamily="34" charset="-128"/>
              </a:rPr>
              <a:t>Controllato</a:t>
            </a:r>
            <a:r>
              <a:rPr lang="en-US" dirty="0" smtClean="0">
                <a:ea typeface="ＭＳ Ｐゴシック" pitchFamily="34" charset="-128"/>
              </a:rPr>
              <a:t>”: a new marketing tool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388613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20997" y="71414"/>
            <a:ext cx="6840918" cy="857256"/>
          </a:xfrm>
        </p:spPr>
        <p:txBody>
          <a:bodyPr/>
          <a:lstStyle/>
          <a:p>
            <a:r>
              <a:rPr lang="it-IT" dirty="0" err="1" smtClean="0"/>
              <a:t>Quality</a:t>
            </a:r>
            <a:r>
              <a:rPr lang="it-IT" dirty="0" smtClean="0"/>
              <a:t> brand </a:t>
            </a:r>
            <a:r>
              <a:rPr lang="it-IT" dirty="0" err="1" smtClean="0"/>
              <a:t>ecosystem</a:t>
            </a:r>
            <a:endParaRPr lang="it-IT" dirty="0"/>
          </a:p>
        </p:txBody>
      </p:sp>
      <p:pic>
        <p:nvPicPr>
          <p:cNvPr id="6" name="Segnaposto contenuto 5" descr="bio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clrChange>
              <a:clrFrom>
                <a:srgbClr val="F1F3EF"/>
              </a:clrFrom>
              <a:clrTo>
                <a:srgbClr val="F1F3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0785" y="4941168"/>
            <a:ext cx="1329378" cy="1440160"/>
          </a:xfrm>
        </p:spPr>
      </p:pic>
      <p:pic>
        <p:nvPicPr>
          <p:cNvPr id="7" name="Immagine 6" descr="cereali-integrali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927" y="1988840"/>
            <a:ext cx="1395847" cy="1512168"/>
          </a:xfrm>
          <a:prstGeom prst="rect">
            <a:avLst/>
          </a:prstGeom>
        </p:spPr>
      </p:pic>
      <p:pic>
        <p:nvPicPr>
          <p:cNvPr id="8" name="Immagine 7" descr="controllo biologico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3717032"/>
            <a:ext cx="1263162" cy="1710170"/>
          </a:xfrm>
          <a:prstGeom prst="rect">
            <a:avLst/>
          </a:prstGeom>
        </p:spPr>
      </p:pic>
      <p:pic>
        <p:nvPicPr>
          <p:cNvPr id="10" name="Immagine 9" descr="logo-cuore-bio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268760"/>
            <a:ext cx="1063503" cy="1152128"/>
          </a:xfrm>
          <a:prstGeom prst="rect">
            <a:avLst/>
          </a:prstGeom>
        </p:spPr>
      </p:pic>
      <p:pic>
        <p:nvPicPr>
          <p:cNvPr id="11" name="Immagine 10" descr="marchio-biologico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0305" y="5013176"/>
            <a:ext cx="1262910" cy="1368152"/>
          </a:xfrm>
          <a:prstGeom prst="rect">
            <a:avLst/>
          </a:prstGeom>
        </p:spPr>
      </p:pic>
      <p:pic>
        <p:nvPicPr>
          <p:cNvPr id="12" name="Immagine 11" descr="terreditalia.jpg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118" y="3645024"/>
            <a:ext cx="1329378" cy="1388107"/>
          </a:xfrm>
          <a:prstGeom prst="rect">
            <a:avLst/>
          </a:prstGeom>
        </p:spPr>
      </p:pic>
      <p:pic>
        <p:nvPicPr>
          <p:cNvPr id="13" name="Immagine 12" descr="vivi verde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2060848"/>
            <a:ext cx="1781934" cy="1512168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1258888" y="4337809"/>
            <a:ext cx="65527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000" dirty="0" smtClean="0">
              <a:latin typeface="+mn-lt"/>
            </a:endParaRPr>
          </a:p>
          <a:p>
            <a:pPr algn="ctr"/>
            <a:r>
              <a:rPr lang="it-IT" sz="2000" b="1" dirty="0" smtClean="0">
                <a:latin typeface="+mn-lt"/>
              </a:rPr>
              <a:t>The </a:t>
            </a:r>
            <a:r>
              <a:rPr lang="it-IT" sz="2000" b="1" dirty="0" err="1" smtClean="0">
                <a:latin typeface="+mn-lt"/>
              </a:rPr>
              <a:t>novelty</a:t>
            </a:r>
            <a:r>
              <a:rPr lang="it-IT" sz="2000" b="1" dirty="0" smtClean="0">
                <a:latin typeface="+mn-lt"/>
              </a:rPr>
              <a:t> </a:t>
            </a:r>
            <a:r>
              <a:rPr lang="it-IT" sz="2000" b="1" dirty="0" err="1" smtClean="0">
                <a:latin typeface="+mn-lt"/>
              </a:rPr>
              <a:t>is</a:t>
            </a:r>
            <a:r>
              <a:rPr lang="it-IT" sz="2000" b="1" dirty="0" smtClean="0">
                <a:latin typeface="+mn-lt"/>
              </a:rPr>
              <a:t> to </a:t>
            </a:r>
            <a:r>
              <a:rPr lang="it-IT" sz="2000" b="1" dirty="0" err="1" smtClean="0">
                <a:latin typeface="+mn-lt"/>
              </a:rPr>
              <a:t>use</a:t>
            </a:r>
            <a:r>
              <a:rPr lang="it-IT" sz="2000" b="1" dirty="0" smtClean="0">
                <a:latin typeface="+mn-lt"/>
              </a:rPr>
              <a:t> </a:t>
            </a:r>
            <a:r>
              <a:rPr lang="it-IT" sz="2000" b="1" dirty="0" err="1" smtClean="0">
                <a:latin typeface="+mn-lt"/>
              </a:rPr>
              <a:t>scientific</a:t>
            </a:r>
            <a:r>
              <a:rPr lang="it-IT" sz="2000" b="1" dirty="0" smtClean="0">
                <a:latin typeface="+mn-lt"/>
              </a:rPr>
              <a:t> </a:t>
            </a:r>
            <a:r>
              <a:rPr lang="it-IT" sz="2000" b="1" dirty="0" err="1" smtClean="0">
                <a:latin typeface="+mn-lt"/>
              </a:rPr>
              <a:t>evidences</a:t>
            </a:r>
            <a:r>
              <a:rPr lang="it-IT" sz="2000" b="1" dirty="0" smtClean="0">
                <a:latin typeface="+mn-lt"/>
              </a:rPr>
              <a:t> and </a:t>
            </a:r>
            <a:r>
              <a:rPr lang="it-IT" sz="2000" b="1" dirty="0" err="1" smtClean="0">
                <a:latin typeface="+mn-lt"/>
              </a:rPr>
              <a:t>research</a:t>
            </a:r>
            <a:r>
              <a:rPr lang="it-IT" sz="2000" b="1" dirty="0" smtClean="0">
                <a:latin typeface="+mn-lt"/>
              </a:rPr>
              <a:t> </a:t>
            </a:r>
            <a:r>
              <a:rPr lang="it-IT" sz="2000" b="1" dirty="0" err="1" smtClean="0">
                <a:latin typeface="+mn-lt"/>
              </a:rPr>
              <a:t>results</a:t>
            </a:r>
            <a:r>
              <a:rPr lang="it-IT" sz="2000" b="1" dirty="0" smtClean="0">
                <a:latin typeface="+mn-lt"/>
              </a:rPr>
              <a:t> </a:t>
            </a:r>
          </a:p>
          <a:p>
            <a:pPr algn="ctr"/>
            <a:r>
              <a:rPr lang="it-IT" sz="2000" b="1" dirty="0" err="1" smtClean="0">
                <a:latin typeface="+mn-lt"/>
              </a:rPr>
              <a:t>as</a:t>
            </a:r>
            <a:r>
              <a:rPr lang="it-IT" sz="2000" b="1" dirty="0" smtClean="0">
                <a:latin typeface="+mn-lt"/>
              </a:rPr>
              <a:t> a MARKETING TOOL</a:t>
            </a:r>
          </a:p>
          <a:p>
            <a:pPr algn="ctr"/>
            <a:endParaRPr lang="it-IT" sz="2000" dirty="0" smtClean="0">
              <a:latin typeface="+mn-lt"/>
            </a:endParaRPr>
          </a:p>
        </p:txBody>
      </p:sp>
      <p:pic>
        <p:nvPicPr>
          <p:cNvPr id="9" name="Immagine 8" descr="logo_bio-siegel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5581" y="1196752"/>
            <a:ext cx="1402723" cy="1296144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20997" y="71414"/>
            <a:ext cx="6840918" cy="857256"/>
          </a:xfrm>
        </p:spPr>
        <p:txBody>
          <a:bodyPr/>
          <a:lstStyle/>
          <a:p>
            <a:r>
              <a:rPr lang="it-IT" dirty="0" smtClean="0"/>
              <a:t> Layout</a:t>
            </a:r>
            <a:endParaRPr lang="it-IT" dirty="0"/>
          </a:p>
        </p:txBody>
      </p:sp>
      <p:pic>
        <p:nvPicPr>
          <p:cNvPr id="1029" name="Picture 5" descr="C:\Users\Comunicazione\Dropbox\2. Grafica\DNA Controllato\DNa-445_Pennette_Rigat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130994"/>
            <a:ext cx="2280306" cy="2298006"/>
          </a:xfrm>
          <a:prstGeom prst="rect">
            <a:avLst/>
          </a:prstGeom>
          <a:noFill/>
        </p:spPr>
      </p:pic>
      <p:pic>
        <p:nvPicPr>
          <p:cNvPr id="12" name="Picture 5" descr="C:\Users\Comunicazione\Dropbox\2. Grafica\DNA Controllato\DNa-445_Pennette_Rigat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9900" y="1347019"/>
            <a:ext cx="1462316" cy="1810487"/>
          </a:xfrm>
          <a:prstGeom prst="rect">
            <a:avLst/>
          </a:prstGeom>
          <a:noFill/>
        </p:spPr>
      </p:pic>
      <p:sp>
        <p:nvSpPr>
          <p:cNvPr id="15" name="Ovale 14"/>
          <p:cNvSpPr/>
          <p:nvPr/>
        </p:nvSpPr>
        <p:spPr>
          <a:xfrm>
            <a:off x="362302" y="2355130"/>
            <a:ext cx="465282" cy="50405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4" name="Connettore 2 23"/>
          <p:cNvCxnSpPr/>
          <p:nvPr/>
        </p:nvCxnSpPr>
        <p:spPr>
          <a:xfrm>
            <a:off x="1625211" y="2283122"/>
            <a:ext cx="46528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268760"/>
            <a:ext cx="3457575" cy="493395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627784" y="116632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err="1" smtClean="0">
                <a:latin typeface="+mn-lt"/>
              </a:rPr>
              <a:t>Contact</a:t>
            </a:r>
            <a:r>
              <a:rPr lang="it-IT" sz="3600" b="1" dirty="0" smtClean="0">
                <a:latin typeface="+mn-lt"/>
              </a:rPr>
              <a:t> </a:t>
            </a:r>
            <a:r>
              <a:rPr lang="it-IT" sz="3600" b="1" dirty="0" err="1" smtClean="0">
                <a:latin typeface="+mn-lt"/>
              </a:rPr>
              <a:t>details</a:t>
            </a:r>
            <a:endParaRPr lang="it-IT" sz="3600" b="1" dirty="0" smtClean="0">
              <a:latin typeface="+mn-lt"/>
            </a:endParaRPr>
          </a:p>
          <a:p>
            <a:pPr algn="ctr"/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979712" y="1412776"/>
            <a:ext cx="53285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dirty="0" smtClean="0"/>
          </a:p>
          <a:p>
            <a:pPr algn="ctr"/>
            <a:r>
              <a:rPr lang="it-IT" sz="2400" b="1" dirty="0" smtClean="0">
                <a:latin typeface="+mj-lt"/>
                <a:hlinkClick r:id="rId3"/>
              </a:rPr>
              <a:t>simona.palermo@tecnoparco.org</a:t>
            </a:r>
            <a:endParaRPr lang="it-IT" sz="2400" b="1" dirty="0" smtClean="0">
              <a:latin typeface="+mj-lt"/>
            </a:endParaRPr>
          </a:p>
          <a:p>
            <a:pPr algn="ctr"/>
            <a:r>
              <a:rPr lang="it-IT" sz="2400" b="1" dirty="0" smtClean="0">
                <a:latin typeface="+mj-lt"/>
                <a:hlinkClick r:id="rId4"/>
              </a:rPr>
              <a:t>fabrizio.trigila@tecnoparco.org</a:t>
            </a:r>
            <a:r>
              <a:rPr lang="it-IT" sz="2400" b="1" dirty="0" smtClean="0">
                <a:latin typeface="+mj-lt"/>
              </a:rPr>
              <a:t> </a:t>
            </a:r>
          </a:p>
          <a:p>
            <a:endParaRPr lang="it-IT" sz="2400" b="1" dirty="0" smtClean="0">
              <a:latin typeface="+mj-lt"/>
            </a:endParaRPr>
          </a:p>
          <a:p>
            <a:pPr algn="ctr"/>
            <a:r>
              <a:rPr lang="it-IT" sz="2400" b="1" dirty="0" smtClean="0">
                <a:latin typeface="+mj-lt"/>
                <a:hlinkClick r:id="rId5"/>
              </a:rPr>
              <a:t>www.tecnoparco.org</a:t>
            </a:r>
            <a:endParaRPr lang="it-IT" sz="2400" b="1" dirty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04" y="3094038"/>
            <a:ext cx="9144000" cy="376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7" descr="QR tecnoparco.org-mobile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1691680" cy="169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http://www.eliteresourcecenter.com/userfiles/social-networking-icons-280x28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9049" y="1196752"/>
            <a:ext cx="1583084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itolo 1"/>
          <p:cNvSpPr>
            <a:spLocks noGrp="1"/>
          </p:cNvSpPr>
          <p:nvPr>
            <p:ph type="title"/>
          </p:nvPr>
        </p:nvSpPr>
        <p:spPr bwMode="auto">
          <a:xfrm>
            <a:off x="1214438" y="71438"/>
            <a:ext cx="6715125" cy="857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3200" b="1" dirty="0" smtClean="0"/>
              <a:t>Parco </a:t>
            </a:r>
            <a:r>
              <a:rPr lang="en-US" sz="3200" b="1" dirty="0" err="1" smtClean="0"/>
              <a:t>Tecnologico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Padano</a:t>
            </a:r>
            <a:endParaRPr lang="en-US" sz="3200" b="1" dirty="0" smtClean="0"/>
          </a:p>
        </p:txBody>
      </p:sp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3685" y="5267052"/>
            <a:ext cx="1479281" cy="72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177" y="2587335"/>
            <a:ext cx="1338752" cy="1004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701" y="3538860"/>
            <a:ext cx="1033540" cy="111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652"/>
          <a:stretch>
            <a:fillRect/>
          </a:stretch>
        </p:blipFill>
        <p:spPr bwMode="auto">
          <a:xfrm>
            <a:off x="1177417" y="4690988"/>
            <a:ext cx="871264" cy="80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Rectangle 1"/>
          <p:cNvSpPr>
            <a:spLocks noChangeArrowheads="1"/>
          </p:cNvSpPr>
          <p:nvPr/>
        </p:nvSpPr>
        <p:spPr bwMode="auto">
          <a:xfrm>
            <a:off x="3923928" y="2097584"/>
            <a:ext cx="3571875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b="1" u="sng" dirty="0" err="1" smtClean="0">
                <a:latin typeface="+mj-lt"/>
                <a:cs typeface="Times New Roman" pitchFamily="18" charset="0"/>
              </a:rPr>
              <a:t>Other</a:t>
            </a:r>
            <a:r>
              <a:rPr lang="it-IT" b="1" u="sng" dirty="0" smtClean="0">
                <a:latin typeface="+mj-lt"/>
                <a:cs typeface="Times New Roman" pitchFamily="18" charset="0"/>
              </a:rPr>
              <a:t> </a:t>
            </a:r>
            <a:r>
              <a:rPr lang="it-IT" b="1" u="sng" dirty="0" err="1" smtClean="0">
                <a:latin typeface="+mj-lt"/>
                <a:cs typeface="Times New Roman" pitchFamily="18" charset="0"/>
              </a:rPr>
              <a:t>shareholders</a:t>
            </a:r>
            <a:endParaRPr lang="it-IT" b="1" u="sng" dirty="0" smtClean="0">
              <a:latin typeface="+mj-lt"/>
              <a:cs typeface="Times New Roman" pitchFamily="18" charset="0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  <a:cs typeface="Times New Roman" pitchFamily="18" charset="0"/>
              </a:rPr>
              <a:t>Università </a:t>
            </a:r>
            <a:r>
              <a:rPr lang="it-IT" dirty="0">
                <a:latin typeface="+mj-lt"/>
                <a:cs typeface="Times New Roman" pitchFamily="18" charset="0"/>
              </a:rPr>
              <a:t>degli Studi di Milano</a:t>
            </a:r>
            <a:endParaRPr lang="it-IT" dirty="0">
              <a:latin typeface="+mj-lt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  <a:cs typeface="Times New Roman" pitchFamily="18" charset="0"/>
              </a:rPr>
              <a:t>ASL Lodi</a:t>
            </a:r>
            <a:endParaRPr lang="it-IT" dirty="0">
              <a:latin typeface="+mj-lt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err="1" smtClean="0">
                <a:latin typeface="+mj-lt"/>
                <a:cs typeface="Times New Roman" pitchFamily="18" charset="0"/>
              </a:rPr>
              <a:t>ELPZoo</a:t>
            </a:r>
            <a:r>
              <a:rPr lang="it-IT" dirty="0" smtClean="0">
                <a:latin typeface="+mj-lt"/>
                <a:cs typeface="Times New Roman" pitchFamily="18" charset="0"/>
              </a:rPr>
              <a:t> </a:t>
            </a:r>
            <a:r>
              <a:rPr lang="it-IT" dirty="0">
                <a:latin typeface="+mj-lt"/>
                <a:cs typeface="Times New Roman" pitchFamily="18" charset="0"/>
              </a:rPr>
              <a:t>(</a:t>
            </a:r>
            <a:r>
              <a:rPr lang="it-IT" dirty="0" err="1">
                <a:latin typeface="+mj-lt"/>
                <a:cs typeface="Times New Roman" pitchFamily="18" charset="0"/>
              </a:rPr>
              <a:t>Fond</a:t>
            </a:r>
            <a:r>
              <a:rPr lang="it-IT" dirty="0">
                <a:latin typeface="+mj-lt"/>
                <a:cs typeface="Times New Roman" pitchFamily="18" charset="0"/>
              </a:rPr>
              <a:t>. Cariplo)</a:t>
            </a:r>
            <a:endParaRPr lang="it-IT" dirty="0">
              <a:latin typeface="+mj-lt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  <a:cs typeface="Times New Roman" pitchFamily="18" charset="0"/>
              </a:rPr>
              <a:t>Istituto </a:t>
            </a:r>
            <a:r>
              <a:rPr lang="it-IT" dirty="0">
                <a:latin typeface="+mj-lt"/>
                <a:cs typeface="Times New Roman" pitchFamily="18" charset="0"/>
              </a:rPr>
              <a:t>“Lazzaro </a:t>
            </a:r>
            <a:r>
              <a:rPr lang="it-IT" dirty="0" err="1">
                <a:latin typeface="+mj-lt"/>
                <a:cs typeface="Times New Roman" pitchFamily="18" charset="0"/>
              </a:rPr>
              <a:t>Spallanzani</a:t>
            </a:r>
            <a:r>
              <a:rPr lang="it-IT" dirty="0">
                <a:latin typeface="+mj-lt"/>
                <a:cs typeface="Times New Roman" pitchFamily="18" charset="0"/>
              </a:rPr>
              <a:t>”</a:t>
            </a:r>
            <a:endParaRPr lang="it-IT" dirty="0">
              <a:latin typeface="+mj-lt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  <a:cs typeface="Times New Roman" pitchFamily="18" charset="0"/>
              </a:rPr>
              <a:t>Associazione Pad. Studi Un.</a:t>
            </a:r>
            <a:endParaRPr lang="it-IT" dirty="0">
              <a:latin typeface="+mj-lt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  <a:cs typeface="Times New Roman" pitchFamily="18" charset="0"/>
              </a:rPr>
              <a:t>Associazione </a:t>
            </a:r>
            <a:r>
              <a:rPr lang="it-IT" dirty="0">
                <a:latin typeface="+mj-lt"/>
                <a:cs typeface="Times New Roman" pitchFamily="18" charset="0"/>
              </a:rPr>
              <a:t>Italiana Allevatori</a:t>
            </a:r>
            <a:endParaRPr lang="it-IT" dirty="0">
              <a:latin typeface="+mj-lt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  <a:cs typeface="Times New Roman" pitchFamily="18" charset="0"/>
              </a:rPr>
              <a:t>Provincia </a:t>
            </a:r>
            <a:r>
              <a:rPr lang="it-IT" dirty="0">
                <a:latin typeface="+mj-lt"/>
                <a:cs typeface="Times New Roman" pitchFamily="18" charset="0"/>
              </a:rPr>
              <a:t>di Milano</a:t>
            </a:r>
            <a:endParaRPr lang="it-IT" dirty="0">
              <a:latin typeface="+mj-lt"/>
            </a:endParaRP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  <a:cs typeface="Times New Roman" pitchFamily="18" charset="0"/>
              </a:rPr>
              <a:t>CCIAA </a:t>
            </a:r>
            <a:r>
              <a:rPr lang="it-IT" dirty="0">
                <a:latin typeface="+mj-lt"/>
                <a:cs typeface="Times New Roman" pitchFamily="18" charset="0"/>
              </a:rPr>
              <a:t>di Milano</a:t>
            </a:r>
          </a:p>
          <a:p>
            <a:pPr eaLnBrk="0" hangingPunct="0">
              <a:spcBef>
                <a:spcPts val="600"/>
              </a:spcBef>
              <a:tabLst>
                <a:tab pos="269875" algn="l"/>
              </a:tabLst>
            </a:pPr>
            <a:r>
              <a:rPr lang="it-IT" dirty="0" smtClean="0">
                <a:latin typeface="+mj-lt"/>
              </a:rPr>
              <a:t>Comune </a:t>
            </a:r>
            <a:r>
              <a:rPr lang="it-IT" dirty="0">
                <a:latin typeface="+mj-lt"/>
              </a:rPr>
              <a:t>di Milano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115617" y="1192501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latin typeface="+mj-lt"/>
              </a:rPr>
              <a:t>PTP </a:t>
            </a:r>
            <a:r>
              <a:rPr lang="it-IT" sz="2000" dirty="0" err="1" smtClean="0">
                <a:latin typeface="+mj-lt"/>
              </a:rPr>
              <a:t>is</a:t>
            </a:r>
            <a:r>
              <a:rPr lang="it-IT" sz="2000" dirty="0" smtClean="0">
                <a:latin typeface="+mj-lt"/>
              </a:rPr>
              <a:t> a Cluster management </a:t>
            </a:r>
            <a:r>
              <a:rPr lang="it-IT" sz="2000" dirty="0" err="1" smtClean="0">
                <a:latin typeface="+mj-lt"/>
              </a:rPr>
              <a:t>organisation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operating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as</a:t>
            </a:r>
            <a:r>
              <a:rPr lang="it-IT" sz="2000" dirty="0" smtClean="0">
                <a:latin typeface="+mj-lt"/>
              </a:rPr>
              <a:t> a </a:t>
            </a:r>
          </a:p>
          <a:p>
            <a:pPr algn="ctr"/>
            <a:r>
              <a:rPr lang="it-IT" sz="2000" dirty="0" smtClean="0">
                <a:latin typeface="+mj-lt"/>
              </a:rPr>
              <a:t>non profit </a:t>
            </a:r>
            <a:r>
              <a:rPr lang="it-IT" sz="2000" dirty="0" err="1" smtClean="0">
                <a:latin typeface="+mj-lt"/>
              </a:rPr>
              <a:t>Foundation</a:t>
            </a:r>
            <a:r>
              <a:rPr lang="it-IT" sz="2000" dirty="0" smtClean="0">
                <a:latin typeface="+mj-lt"/>
              </a:rPr>
              <a:t> </a:t>
            </a:r>
            <a:r>
              <a:rPr lang="it-IT" sz="2000" dirty="0" err="1" smtClean="0">
                <a:latin typeface="+mj-lt"/>
              </a:rPr>
              <a:t>promoted</a:t>
            </a:r>
            <a:r>
              <a:rPr lang="it-IT" sz="2000" dirty="0" smtClean="0">
                <a:latin typeface="+mj-lt"/>
              </a:rPr>
              <a:t> by public </a:t>
            </a:r>
            <a:r>
              <a:rPr lang="it-IT" sz="2000" dirty="0" err="1" smtClean="0">
                <a:latin typeface="+mj-lt"/>
              </a:rPr>
              <a:t>bodies</a:t>
            </a:r>
            <a:r>
              <a:rPr lang="it-IT" sz="2000" dirty="0" smtClean="0">
                <a:latin typeface="+mj-lt"/>
              </a:rPr>
              <a:t>  </a:t>
            </a:r>
            <a:endParaRPr lang="it-IT" sz="2000" dirty="0">
              <a:latin typeface="+mj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971600" y="2111648"/>
            <a:ext cx="1067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u="sng" dirty="0" err="1" smtClean="0">
                <a:latin typeface="+mj-lt"/>
              </a:rPr>
              <a:t>Founders</a:t>
            </a:r>
            <a:endParaRPr lang="it-IT" b="1" u="sng" dirty="0">
              <a:latin typeface="+mj-lt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921925" y="5712048"/>
            <a:ext cx="5281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u="sng" dirty="0" err="1" smtClean="0">
                <a:latin typeface="+mj-lt"/>
              </a:rPr>
              <a:t>Supported</a:t>
            </a:r>
            <a:r>
              <a:rPr lang="it-IT" b="1" u="sng" dirty="0" smtClean="0">
                <a:latin typeface="+mj-lt"/>
              </a:rPr>
              <a:t> </a:t>
            </a:r>
            <a:r>
              <a:rPr lang="it-IT" b="1" u="sng" dirty="0" err="1" smtClean="0">
                <a:latin typeface="+mj-lt"/>
              </a:rPr>
              <a:t>by</a:t>
            </a:r>
            <a:r>
              <a:rPr lang="it-IT" b="1" dirty="0" smtClean="0">
                <a:latin typeface="+mj-lt"/>
              </a:rPr>
              <a:t> </a:t>
            </a:r>
            <a:r>
              <a:rPr lang="it-IT" dirty="0" smtClean="0">
                <a:latin typeface="+mj-lt"/>
              </a:rPr>
              <a:t>Regione Lombardia, Fondazione Cariplo</a:t>
            </a:r>
            <a:endParaRPr lang="it-IT" dirty="0">
              <a:latin typeface="+mj-lt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437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olo 1"/>
          <p:cNvSpPr>
            <a:spLocks noGrp="1"/>
          </p:cNvSpPr>
          <p:nvPr>
            <p:ph type="title" idx="4294967295"/>
          </p:nvPr>
        </p:nvSpPr>
        <p:spPr bwMode="auto">
          <a:xfrm>
            <a:off x="1214438" y="71438"/>
            <a:ext cx="6715125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sz="3600" smtClean="0"/>
              <a:t>The Innovation Cluster</a:t>
            </a:r>
          </a:p>
        </p:txBody>
      </p:sp>
      <p:sp>
        <p:nvSpPr>
          <p:cNvPr id="14" name="Segnaposto numero diapositiva 13"/>
          <p:cNvSpPr txBox="1">
            <a:spLocks noGrp="1"/>
          </p:cNvSpPr>
          <p:nvPr/>
        </p:nvSpPr>
        <p:spPr>
          <a:xfrm>
            <a:off x="8601075" y="6421438"/>
            <a:ext cx="542925" cy="365125"/>
          </a:xfrm>
          <a:prstGeom prst="rect">
            <a:avLst/>
          </a:prstGeom>
          <a:noFill/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8C1034D2-82A1-48F2-AE22-CBAF35452100}" type="slidenum">
              <a:rPr lang="it-IT" sz="1400" b="1">
                <a:ln w="50800"/>
                <a:solidFill>
                  <a:schemeClr val="tx1">
                    <a:lumMod val="50000"/>
                    <a:lumOff val="50000"/>
                  </a:schemeClr>
                </a:solidFill>
                <a:latin typeface="Monotype Corsiva" pitchFamily="66" charset="0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it-IT" sz="1400" b="1" dirty="0">
              <a:ln w="50800"/>
              <a:solidFill>
                <a:schemeClr val="tx1">
                  <a:lumMod val="50000"/>
                  <a:lumOff val="50000"/>
                </a:schemeClr>
              </a:solidFill>
              <a:latin typeface="Monotype Corsiva" pitchFamily="66" charset="0"/>
              <a:cs typeface="+mn-cs"/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06538"/>
            <a:ext cx="9144000" cy="535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1428750"/>
            <a:ext cx="17557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3" descr="http://users.unimi.it/ricicla/Immagini/logo%20agraria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6150" y="1428750"/>
            <a:ext cx="4841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5" y="1285875"/>
            <a:ext cx="15716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7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4700" y="1343025"/>
            <a:ext cx="5080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8" name="Picture 8" descr="Torna alla Home Page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25" y="1411288"/>
            <a:ext cx="1071563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9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5450" y="1285875"/>
            <a:ext cx="76993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0" name="Picture 11" descr="http://www.questio.it/index.php/it/component/questio/?controller=crtt16&amp;task=getImg&amp;size=200&amp;id=129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7150" y="1320800"/>
            <a:ext cx="5857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1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1365250"/>
            <a:ext cx="714375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5357813"/>
            <a:ext cx="6429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itolo 1"/>
          <p:cNvSpPr>
            <a:spLocks noGrp="1"/>
          </p:cNvSpPr>
          <p:nvPr>
            <p:ph type="title"/>
          </p:nvPr>
        </p:nvSpPr>
        <p:spPr bwMode="auto">
          <a:xfrm>
            <a:off x="1214438" y="71438"/>
            <a:ext cx="6715125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Why in Lodi</a:t>
            </a:r>
          </a:p>
        </p:txBody>
      </p:sp>
      <p:sp>
        <p:nvSpPr>
          <p:cNvPr id="14340" name="CasellaDiTesto 5"/>
          <p:cNvSpPr txBox="1">
            <a:spLocks noChangeArrowheads="1"/>
          </p:cNvSpPr>
          <p:nvPr/>
        </p:nvSpPr>
        <p:spPr bwMode="auto">
          <a:xfrm>
            <a:off x="3786188" y="1143000"/>
            <a:ext cx="4572000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/>
            <a:r>
              <a:rPr lang="en-US" sz="1600">
                <a:latin typeface="Calibri" pitchFamily="34" charset="0"/>
                <a:sym typeface="Wingdings" pitchFamily="2" charset="2"/>
              </a:rPr>
              <a:t> </a:t>
            </a:r>
            <a:r>
              <a:rPr lang="en-US" sz="1600" b="1">
                <a:latin typeface="Calibri" pitchFamily="34" charset="0"/>
              </a:rPr>
              <a:t>Europe’s highest crop per acre </a:t>
            </a:r>
          </a:p>
          <a:p>
            <a:pPr marL="533400" indent="-533400"/>
            <a:r>
              <a:rPr lang="en-US" sz="1200">
                <a:latin typeface="Symbol" pitchFamily="18" charset="2"/>
              </a:rPr>
              <a:t>	</a:t>
            </a:r>
            <a:r>
              <a:rPr lang="en-US" sz="1200">
                <a:latin typeface="Calibri" pitchFamily="34" charset="0"/>
              </a:rPr>
              <a:t>The Po Valley: a millenary agricultural history</a:t>
            </a:r>
          </a:p>
          <a:p>
            <a:pPr marL="533400" indent="-533400"/>
            <a:endParaRPr lang="en-US" sz="1200">
              <a:latin typeface="Calibri" pitchFamily="34" charset="0"/>
            </a:endParaRPr>
          </a:p>
          <a:p>
            <a:pPr marL="533400" indent="-533400"/>
            <a:r>
              <a:rPr lang="en-US" sz="1600">
                <a:latin typeface="Symbol" pitchFamily="18" charset="2"/>
                <a:sym typeface="Wingdings" pitchFamily="2" charset="2"/>
              </a:rPr>
              <a:t> </a:t>
            </a:r>
            <a:r>
              <a:rPr lang="en-US" sz="1600" b="1">
                <a:latin typeface="Calibri" pitchFamily="34" charset="0"/>
              </a:rPr>
              <a:t>Europe’s oldest universities</a:t>
            </a:r>
          </a:p>
          <a:p>
            <a:pPr marL="533400" indent="-533400"/>
            <a:r>
              <a:rPr lang="en-US" sz="1200">
                <a:latin typeface="Calibri" pitchFamily="34" charset="0"/>
              </a:rPr>
              <a:t>	A network of primary educational and scientific institutions</a:t>
            </a:r>
          </a:p>
          <a:p>
            <a:pPr marL="533400" indent="-533400"/>
            <a:endParaRPr lang="en-US" sz="1000">
              <a:latin typeface="Calibri" pitchFamily="34" charset="0"/>
            </a:endParaRPr>
          </a:p>
          <a:p>
            <a:pPr marL="533400" indent="-533400"/>
            <a:r>
              <a:rPr lang="en-US" sz="1600">
                <a:latin typeface="Symbol" pitchFamily="18" charset="2"/>
                <a:sym typeface="Wingdings" pitchFamily="2" charset="2"/>
              </a:rPr>
              <a:t> </a:t>
            </a:r>
            <a:r>
              <a:rPr lang="en-US" sz="1600" b="1">
                <a:latin typeface="Calibri" pitchFamily="34" charset="0"/>
              </a:rPr>
              <a:t>A reputed food tradition and industry</a:t>
            </a:r>
          </a:p>
          <a:p>
            <a:pPr marL="533400" indent="-533400"/>
            <a:r>
              <a:rPr lang="en-US" sz="1200">
                <a:latin typeface="Calibri" pitchFamily="34" charset="0"/>
              </a:rPr>
              <a:t>	and one of the world’s healthiest diets</a:t>
            </a:r>
          </a:p>
          <a:p>
            <a:pPr marL="533400" indent="-533400"/>
            <a:endParaRPr lang="en-US" sz="1000">
              <a:latin typeface="Calibri" pitchFamily="34" charset="0"/>
            </a:endParaRPr>
          </a:p>
          <a:p>
            <a:pPr marL="533400" indent="-533400"/>
            <a:r>
              <a:rPr lang="en-US" sz="1600">
                <a:latin typeface="Symbol" pitchFamily="18" charset="2"/>
                <a:sym typeface="Wingdings" pitchFamily="2" charset="2"/>
              </a:rPr>
              <a:t> </a:t>
            </a:r>
            <a:r>
              <a:rPr lang="en-US" sz="1600" b="1">
                <a:latin typeface="Calibri" pitchFamily="34" charset="0"/>
              </a:rPr>
              <a:t>An infrastructures network</a:t>
            </a:r>
          </a:p>
          <a:p>
            <a:pPr marL="533400" indent="-533400"/>
            <a:r>
              <a:rPr lang="en-US" sz="1200">
                <a:latin typeface="Calibri" pitchFamily="34" charset="0"/>
              </a:rPr>
              <a:t>	airports, highways, railways</a:t>
            </a:r>
          </a:p>
          <a:p>
            <a:pPr marL="533400" indent="-533400"/>
            <a:endParaRPr lang="en-US" sz="1000">
              <a:latin typeface="Calibri" pitchFamily="34" charset="0"/>
            </a:endParaRPr>
          </a:p>
          <a:p>
            <a:pPr marL="533400" indent="-533400"/>
            <a:r>
              <a:rPr lang="en-US" sz="1600">
                <a:latin typeface="Symbol" pitchFamily="18" charset="2"/>
                <a:sym typeface="Wingdings" pitchFamily="2" charset="2"/>
              </a:rPr>
              <a:t> </a:t>
            </a:r>
            <a:r>
              <a:rPr lang="en-US" sz="1600" b="1">
                <a:latin typeface="Calibri" pitchFamily="34" charset="0"/>
              </a:rPr>
              <a:t>A “long” to do list for competitiveness</a:t>
            </a:r>
          </a:p>
          <a:p>
            <a:pPr marL="533400" indent="-533400"/>
            <a:r>
              <a:rPr lang="en-US" sz="1200">
                <a:latin typeface="Calibri" pitchFamily="34" charset="0"/>
              </a:rPr>
              <a:t>	run or die local and worldwide environment</a:t>
            </a:r>
            <a:endParaRPr lang="en-US">
              <a:latin typeface="Calibri" pitchFamily="34" charset="0"/>
            </a:endParaRP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2071688"/>
            <a:ext cx="35544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8" t="22113" r="9395" b="22604"/>
          <a:stretch>
            <a:fillRect/>
          </a:stretch>
        </p:blipFill>
        <p:spPr bwMode="auto">
          <a:xfrm>
            <a:off x="354013" y="1214438"/>
            <a:ext cx="20574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6" cstate="email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4214818"/>
            <a:ext cx="4000528" cy="2040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ttangolo arrotondato 11"/>
          <p:cNvSpPr/>
          <p:nvPr/>
        </p:nvSpPr>
        <p:spPr>
          <a:xfrm>
            <a:off x="300716" y="2071702"/>
            <a:ext cx="2238500" cy="1357321"/>
          </a:xfrm>
          <a:prstGeom prst="round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47" name="CasellaDiTesto 13"/>
          <p:cNvSpPr txBox="1">
            <a:spLocks noChangeArrowheads="1"/>
          </p:cNvSpPr>
          <p:nvPr/>
        </p:nvSpPr>
        <p:spPr bwMode="auto">
          <a:xfrm>
            <a:off x="6500813" y="5857875"/>
            <a:ext cx="1500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Padana Plain</a:t>
            </a:r>
          </a:p>
        </p:txBody>
      </p:sp>
      <p:sp>
        <p:nvSpPr>
          <p:cNvPr id="15" name="Figura a mano libera 14"/>
          <p:cNvSpPr/>
          <p:nvPr/>
        </p:nvSpPr>
        <p:spPr>
          <a:xfrm>
            <a:off x="5214938" y="4643438"/>
            <a:ext cx="3571875" cy="428625"/>
          </a:xfrm>
          <a:custGeom>
            <a:avLst/>
            <a:gdLst>
              <a:gd name="connsiteX0" fmla="*/ 0 w 2307265"/>
              <a:gd name="connsiteY0" fmla="*/ 297712 h 297712"/>
              <a:gd name="connsiteX1" fmla="*/ 1360967 w 2307265"/>
              <a:gd name="connsiteY1" fmla="*/ 0 h 297712"/>
              <a:gd name="connsiteX2" fmla="*/ 2307265 w 2307265"/>
              <a:gd name="connsiteY2" fmla="*/ 0 h 29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07265" h="297712">
                <a:moveTo>
                  <a:pt x="0" y="297712"/>
                </a:moveTo>
                <a:lnTo>
                  <a:pt x="1360967" y="0"/>
                </a:lnTo>
                <a:lnTo>
                  <a:pt x="2307265" y="0"/>
                </a:lnTo>
              </a:path>
            </a:pathLst>
          </a:custGeom>
          <a:ln>
            <a:solidFill>
              <a:schemeClr val="bg2">
                <a:lumMod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Figura a mano libera 15"/>
          <p:cNvSpPr/>
          <p:nvPr/>
        </p:nvSpPr>
        <p:spPr>
          <a:xfrm flipV="1">
            <a:off x="5286375" y="5143500"/>
            <a:ext cx="3500438" cy="142875"/>
          </a:xfrm>
          <a:custGeom>
            <a:avLst/>
            <a:gdLst>
              <a:gd name="connsiteX0" fmla="*/ 0 w 2307265"/>
              <a:gd name="connsiteY0" fmla="*/ 297712 h 297712"/>
              <a:gd name="connsiteX1" fmla="*/ 1360967 w 2307265"/>
              <a:gd name="connsiteY1" fmla="*/ 0 h 297712"/>
              <a:gd name="connsiteX2" fmla="*/ 2307265 w 2307265"/>
              <a:gd name="connsiteY2" fmla="*/ 0 h 29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07265" h="297712">
                <a:moveTo>
                  <a:pt x="0" y="297712"/>
                </a:moveTo>
                <a:lnTo>
                  <a:pt x="1360967" y="0"/>
                </a:lnTo>
                <a:lnTo>
                  <a:pt x="2307265" y="0"/>
                </a:lnTo>
              </a:path>
            </a:pathLst>
          </a:custGeom>
          <a:ln>
            <a:solidFill>
              <a:schemeClr val="bg2">
                <a:lumMod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50" name="CasellaDiTesto 17"/>
          <p:cNvSpPr txBox="1">
            <a:spLocks noChangeArrowheads="1"/>
          </p:cNvSpPr>
          <p:nvPr/>
        </p:nvSpPr>
        <p:spPr bwMode="auto">
          <a:xfrm>
            <a:off x="8143875" y="4286250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Milan</a:t>
            </a:r>
          </a:p>
        </p:txBody>
      </p:sp>
      <p:sp>
        <p:nvSpPr>
          <p:cNvPr id="14351" name="CasellaDiTesto 18"/>
          <p:cNvSpPr txBox="1">
            <a:spLocks noChangeArrowheads="1"/>
          </p:cNvSpPr>
          <p:nvPr/>
        </p:nvSpPr>
        <p:spPr bwMode="auto">
          <a:xfrm>
            <a:off x="8278813" y="4929188"/>
            <a:ext cx="579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Lodi</a:t>
            </a:r>
          </a:p>
        </p:txBody>
      </p:sp>
      <p:pic>
        <p:nvPicPr>
          <p:cNvPr id="14352" name="Picture 7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4388" y="4143375"/>
            <a:ext cx="1876425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CasellaDiTesto 16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5" descr="europa contest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28675"/>
            <a:ext cx="502920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ttangolo arrotondato 48"/>
          <p:cNvSpPr>
            <a:spLocks noChangeArrowheads="1"/>
          </p:cNvSpPr>
          <p:nvPr/>
        </p:nvSpPr>
        <p:spPr bwMode="auto">
          <a:xfrm>
            <a:off x="317500" y="4576936"/>
            <a:ext cx="2869332" cy="176098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795" name="Title 1"/>
          <p:cNvSpPr>
            <a:spLocks noGrp="1"/>
          </p:cNvSpPr>
          <p:nvPr>
            <p:ph type="title"/>
          </p:nvPr>
        </p:nvSpPr>
        <p:spPr>
          <a:xfrm>
            <a:off x="1600200" y="152400"/>
            <a:ext cx="5943600" cy="715963"/>
          </a:xfrm>
        </p:spPr>
        <p:txBody>
          <a:bodyPr/>
          <a:lstStyle/>
          <a:p>
            <a:pPr eaLnBrk="1" hangingPunct="1"/>
            <a:r>
              <a:rPr lang="en-GB" sz="3400" b="1">
                <a:latin typeface="Calibri" charset="0"/>
              </a:rPr>
              <a:t>Lombardy Region</a:t>
            </a:r>
          </a:p>
        </p:txBody>
      </p:sp>
      <p:pic>
        <p:nvPicPr>
          <p:cNvPr id="33800" name="Picture 16" descr="http://www.parijat.com/images/events-icon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551673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2" name="Rettangolo 32"/>
          <p:cNvSpPr>
            <a:spLocks noChangeArrowheads="1"/>
          </p:cNvSpPr>
          <p:nvPr/>
        </p:nvSpPr>
        <p:spPr bwMode="auto">
          <a:xfrm>
            <a:off x="6172200" y="4038600"/>
            <a:ext cx="2295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latin typeface="Calibri" charset="0"/>
                <a:cs typeface="Arial" charset="0"/>
              </a:rPr>
              <a:t>16% of ITA Companies</a:t>
            </a:r>
            <a:endParaRPr lang="it-IT" sz="2800">
              <a:latin typeface="Calibri" charset="0"/>
              <a:cs typeface="Arial" charset="0"/>
            </a:endParaRPr>
          </a:p>
        </p:txBody>
      </p:sp>
      <p:sp>
        <p:nvSpPr>
          <p:cNvPr id="33803" name="Rettangolo 33"/>
          <p:cNvSpPr>
            <a:spLocks noChangeArrowheads="1"/>
          </p:cNvSpPr>
          <p:nvPr/>
        </p:nvSpPr>
        <p:spPr bwMode="auto">
          <a:xfrm>
            <a:off x="6172200" y="4419600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8288" indent="-268288" algn="just">
              <a:spcBef>
                <a:spcPct val="20000"/>
              </a:spcBef>
            </a:pPr>
            <a:r>
              <a:rPr lang="en-US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1 of the 4 EU engines</a:t>
            </a:r>
          </a:p>
        </p:txBody>
      </p:sp>
      <p:sp>
        <p:nvSpPr>
          <p:cNvPr id="33804" name="Rettangolo 34"/>
          <p:cNvSpPr>
            <a:spLocks noChangeArrowheads="1"/>
          </p:cNvSpPr>
          <p:nvPr/>
        </p:nvSpPr>
        <p:spPr bwMode="auto">
          <a:xfrm>
            <a:off x="6172200" y="3124200"/>
            <a:ext cx="228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5.6% unemployed  </a:t>
            </a:r>
            <a:r>
              <a:rPr lang="en-US" sz="140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(8.4% ITA, 9.6%  EU average)</a:t>
            </a:r>
            <a:endParaRPr lang="it-IT" sz="2800">
              <a:latin typeface="Calibri" charset="0"/>
              <a:ea typeface="SimSun" charset="0"/>
              <a:cs typeface="SimSun" charset="0"/>
            </a:endParaRPr>
          </a:p>
        </p:txBody>
      </p:sp>
      <p:sp>
        <p:nvSpPr>
          <p:cNvPr id="33805" name="Rettangolo 35"/>
          <p:cNvSpPr>
            <a:spLocks noChangeArrowheads="1"/>
          </p:cNvSpPr>
          <p:nvPr/>
        </p:nvSpPr>
        <p:spPr bwMode="auto">
          <a:xfrm>
            <a:off x="6172200" y="4800600"/>
            <a:ext cx="272028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In the S&amp;P top 10</a:t>
            </a:r>
          </a:p>
          <a:p>
            <a:r>
              <a:rPr lang="en-US" dirty="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of World Economic Centers </a:t>
            </a:r>
            <a:endParaRPr lang="it-IT" sz="2800" dirty="0">
              <a:latin typeface="Calibri" charset="0"/>
              <a:ea typeface="SimSun" charset="0"/>
              <a:cs typeface="SimSun" charset="0"/>
            </a:endParaRPr>
          </a:p>
        </p:txBody>
      </p:sp>
      <p:pic>
        <p:nvPicPr>
          <p:cNvPr id="33806" name="Picture 20" descr="http://mrsgordonsspage.wikispaces.com/file/view/globe-compass-icon.png/150219719/globe-compass-icon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475473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7" name="CasellaDiTesto 37"/>
          <p:cNvSpPr txBox="1">
            <a:spLocks noChangeArrowheads="1"/>
          </p:cNvSpPr>
          <p:nvPr/>
        </p:nvSpPr>
        <p:spPr bwMode="auto">
          <a:xfrm>
            <a:off x="1028700" y="4678536"/>
            <a:ext cx="159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600" dirty="0">
                <a:latin typeface="Calibri" charset="0"/>
              </a:rPr>
              <a:t>10 M </a:t>
            </a:r>
            <a:r>
              <a:rPr lang="it-IT" sz="1600" dirty="0" err="1">
                <a:latin typeface="Calibri" charset="0"/>
              </a:rPr>
              <a:t>inhabitants</a:t>
            </a:r>
            <a:endParaRPr lang="it-IT" sz="1600" dirty="0">
              <a:latin typeface="Calibri" charset="0"/>
            </a:endParaRPr>
          </a:p>
          <a:p>
            <a:pPr eaLnBrk="1" hangingPunct="1"/>
            <a:r>
              <a:rPr lang="it-IT" sz="1600" dirty="0">
                <a:latin typeface="Calibri" charset="0"/>
              </a:rPr>
              <a:t>24.000 </a:t>
            </a:r>
            <a:r>
              <a:rPr lang="it-IT" sz="1600" dirty="0" err="1">
                <a:latin typeface="Calibri" charset="0"/>
              </a:rPr>
              <a:t>sqkm</a:t>
            </a:r>
            <a:endParaRPr lang="it-IT" sz="1600" dirty="0">
              <a:latin typeface="Calibri" charset="0"/>
            </a:endParaRPr>
          </a:p>
        </p:txBody>
      </p:sp>
      <p:sp>
        <p:nvSpPr>
          <p:cNvPr id="33808" name="Rettangolo 38"/>
          <p:cNvSpPr>
            <a:spLocks noChangeArrowheads="1"/>
          </p:cNvSpPr>
          <p:nvPr/>
        </p:nvSpPr>
        <p:spPr bwMode="auto">
          <a:xfrm>
            <a:off x="6172200" y="2438400"/>
            <a:ext cx="25908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ITA best GDP per capita </a:t>
            </a:r>
          </a:p>
          <a:p>
            <a:pPr algn="just">
              <a:spcBef>
                <a:spcPct val="20000"/>
              </a:spcBef>
            </a:pPr>
            <a:r>
              <a:rPr lang="en-US" sz="140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(33.600 €)</a:t>
            </a:r>
          </a:p>
        </p:txBody>
      </p:sp>
      <p:sp>
        <p:nvSpPr>
          <p:cNvPr id="33809" name="Rettangolo 40"/>
          <p:cNvSpPr>
            <a:spLocks noChangeArrowheads="1"/>
          </p:cNvSpPr>
          <p:nvPr/>
        </p:nvSpPr>
        <p:spPr bwMode="auto">
          <a:xfrm>
            <a:off x="1028700" y="5440536"/>
            <a:ext cx="21336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sz="160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&gt; 100 intl events with 4.5 million visitors/year </a:t>
            </a:r>
          </a:p>
          <a:p>
            <a:pPr algn="just">
              <a:spcBef>
                <a:spcPct val="20000"/>
              </a:spcBef>
            </a:pPr>
            <a:r>
              <a:rPr lang="en-US" sz="120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(2</a:t>
            </a:r>
            <a:r>
              <a:rPr lang="en-US" sz="1200" baseline="3000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nd</a:t>
            </a:r>
            <a:r>
              <a:rPr lang="en-US" sz="120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 in EU)</a:t>
            </a:r>
          </a:p>
        </p:txBody>
      </p:sp>
      <p:sp>
        <p:nvSpPr>
          <p:cNvPr id="33810" name="Rettangolo 41"/>
          <p:cNvSpPr>
            <a:spLocks noChangeArrowheads="1"/>
          </p:cNvSpPr>
          <p:nvPr/>
        </p:nvSpPr>
        <p:spPr bwMode="auto">
          <a:xfrm>
            <a:off x="6172200" y="5805264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dirty="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Milan ranks 2</a:t>
            </a:r>
            <a:r>
              <a:rPr lang="en-US" baseline="30000" dirty="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nd</a:t>
            </a:r>
            <a:r>
              <a:rPr lang="en-US" dirty="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 for </a:t>
            </a:r>
          </a:p>
          <a:p>
            <a:pPr algn="just"/>
            <a:r>
              <a:rPr lang="en-US" dirty="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# of consulates</a:t>
            </a:r>
          </a:p>
        </p:txBody>
      </p:sp>
      <p:sp>
        <p:nvSpPr>
          <p:cNvPr id="33811" name="Rettangolo 42"/>
          <p:cNvSpPr>
            <a:spLocks noChangeArrowheads="1"/>
          </p:cNvSpPr>
          <p:nvPr/>
        </p:nvSpPr>
        <p:spPr bwMode="auto">
          <a:xfrm>
            <a:off x="6172200" y="1752600"/>
            <a:ext cx="2895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dirty="0">
                <a:solidFill>
                  <a:srgbClr val="000000"/>
                </a:solidFill>
                <a:latin typeface="Calibri" charset="0"/>
                <a:ea typeface="SimSun" charset="0"/>
                <a:cs typeface="SimSun" charset="0"/>
              </a:rPr>
              <a:t>&gt; 60% of ITA invest. inflow </a:t>
            </a:r>
          </a:p>
        </p:txBody>
      </p:sp>
      <p:sp>
        <p:nvSpPr>
          <p:cNvPr id="33812" name="Rettangolo 43"/>
          <p:cNvSpPr>
            <a:spLocks noChangeArrowheads="1"/>
          </p:cNvSpPr>
          <p:nvPr/>
        </p:nvSpPr>
        <p:spPr bwMode="auto">
          <a:xfrm>
            <a:off x="6172200" y="1123950"/>
            <a:ext cx="18129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1588">
              <a:spcBef>
                <a:spcPct val="20000"/>
              </a:spcBef>
            </a:pPr>
            <a:r>
              <a:rPr lang="en-US" dirty="0">
                <a:solidFill>
                  <a:srgbClr val="000000"/>
                </a:solidFill>
                <a:latin typeface="Calibri" charset="0"/>
              </a:rPr>
              <a:t>GDP: € </a:t>
            </a:r>
            <a:r>
              <a:rPr lang="it-IT" dirty="0">
                <a:solidFill>
                  <a:srgbClr val="000000"/>
                </a:solidFill>
                <a:latin typeface="Calibri" charset="0"/>
              </a:rPr>
              <a:t>316.64 </a:t>
            </a:r>
            <a:r>
              <a:rPr lang="en-US" dirty="0">
                <a:solidFill>
                  <a:srgbClr val="000000"/>
                </a:solidFill>
                <a:latin typeface="Calibri" charset="0"/>
              </a:rPr>
              <a:t>b€</a:t>
            </a:r>
          </a:p>
          <a:p>
            <a:pPr indent="1588">
              <a:spcBef>
                <a:spcPct val="20000"/>
              </a:spcBef>
            </a:pPr>
            <a:r>
              <a:rPr lang="en-US" sz="1400" dirty="0">
                <a:solidFill>
                  <a:srgbClr val="000000"/>
                </a:solidFill>
                <a:latin typeface="Calibri" charset="0"/>
              </a:rPr>
              <a:t>(1/4 of ITA GDP)</a:t>
            </a:r>
          </a:p>
        </p:txBody>
      </p:sp>
      <p:sp>
        <p:nvSpPr>
          <p:cNvPr id="45" name="Figura a mano libera 44"/>
          <p:cNvSpPr/>
          <p:nvPr/>
        </p:nvSpPr>
        <p:spPr>
          <a:xfrm>
            <a:off x="2241550" y="1108075"/>
            <a:ext cx="6542088" cy="2124075"/>
          </a:xfrm>
          <a:custGeom>
            <a:avLst/>
            <a:gdLst>
              <a:gd name="connsiteX0" fmla="*/ 0 w 6542468"/>
              <a:gd name="connsiteY0" fmla="*/ 2125014 h 2125014"/>
              <a:gd name="connsiteX1" fmla="*/ 3078051 w 6542468"/>
              <a:gd name="connsiteY1" fmla="*/ 0 h 2125014"/>
              <a:gd name="connsiteX2" fmla="*/ 6542468 w 6542468"/>
              <a:gd name="connsiteY2" fmla="*/ 0 h 2125014"/>
              <a:gd name="connsiteX3" fmla="*/ 6542468 w 6542468"/>
              <a:gd name="connsiteY3" fmla="*/ 0 h 212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2468" h="2125014">
                <a:moveTo>
                  <a:pt x="0" y="2125014"/>
                </a:moveTo>
                <a:lnTo>
                  <a:pt x="3078051" y="0"/>
                </a:lnTo>
                <a:lnTo>
                  <a:pt x="6542468" y="0"/>
                </a:lnTo>
                <a:lnTo>
                  <a:pt x="6542468" y="0"/>
                </a:lnTo>
              </a:path>
            </a:pathLst>
          </a:custGeom>
          <a:ln w="28575">
            <a:solidFill>
              <a:srgbClr val="92D05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6" name="Figura a mano libera 45"/>
          <p:cNvSpPr/>
          <p:nvPr/>
        </p:nvSpPr>
        <p:spPr>
          <a:xfrm>
            <a:off x="2227263" y="2330450"/>
            <a:ext cx="6569075" cy="901700"/>
          </a:xfrm>
          <a:custGeom>
            <a:avLst/>
            <a:gdLst>
              <a:gd name="connsiteX0" fmla="*/ 0 w 6568225"/>
              <a:gd name="connsiteY0" fmla="*/ 901521 h 901521"/>
              <a:gd name="connsiteX1" fmla="*/ 3000778 w 6568225"/>
              <a:gd name="connsiteY1" fmla="*/ 0 h 901521"/>
              <a:gd name="connsiteX2" fmla="*/ 6568225 w 6568225"/>
              <a:gd name="connsiteY2" fmla="*/ 0 h 90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68225" h="901521">
                <a:moveTo>
                  <a:pt x="0" y="901521"/>
                </a:moveTo>
                <a:lnTo>
                  <a:pt x="3000778" y="0"/>
                </a:lnTo>
                <a:lnTo>
                  <a:pt x="6568225" y="0"/>
                </a:lnTo>
              </a:path>
            </a:pathLst>
          </a:cu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7" name="Figura a mano libera 46"/>
          <p:cNvSpPr/>
          <p:nvPr/>
        </p:nvSpPr>
        <p:spPr>
          <a:xfrm>
            <a:off x="2227263" y="3219450"/>
            <a:ext cx="6556375" cy="669925"/>
          </a:xfrm>
          <a:custGeom>
            <a:avLst/>
            <a:gdLst>
              <a:gd name="connsiteX0" fmla="*/ 0 w 6555347"/>
              <a:gd name="connsiteY0" fmla="*/ 0 h 669702"/>
              <a:gd name="connsiteX1" fmla="*/ 2949262 w 6555347"/>
              <a:gd name="connsiteY1" fmla="*/ 669702 h 669702"/>
              <a:gd name="connsiteX2" fmla="*/ 6555347 w 6555347"/>
              <a:gd name="connsiteY2" fmla="*/ 669702 h 669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55347" h="669702">
                <a:moveTo>
                  <a:pt x="0" y="0"/>
                </a:moveTo>
                <a:lnTo>
                  <a:pt x="2949262" y="669702"/>
                </a:lnTo>
                <a:lnTo>
                  <a:pt x="6555347" y="669702"/>
                </a:lnTo>
              </a:path>
            </a:pathLst>
          </a:cu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8" name="Figura a mano libera 47"/>
          <p:cNvSpPr/>
          <p:nvPr/>
        </p:nvSpPr>
        <p:spPr>
          <a:xfrm>
            <a:off x="2227263" y="3219450"/>
            <a:ext cx="6478587" cy="2563813"/>
          </a:xfrm>
          <a:custGeom>
            <a:avLst/>
            <a:gdLst>
              <a:gd name="connsiteX0" fmla="*/ 0 w 6478073"/>
              <a:gd name="connsiteY0" fmla="*/ 0 h 2562896"/>
              <a:gd name="connsiteX1" fmla="*/ 2949262 w 6478073"/>
              <a:gd name="connsiteY1" fmla="*/ 2562896 h 2562896"/>
              <a:gd name="connsiteX2" fmla="*/ 6478073 w 6478073"/>
              <a:gd name="connsiteY2" fmla="*/ 2562896 h 2562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8073" h="2562896">
                <a:moveTo>
                  <a:pt x="0" y="0"/>
                </a:moveTo>
                <a:lnTo>
                  <a:pt x="2949262" y="2562896"/>
                </a:lnTo>
                <a:lnTo>
                  <a:pt x="6478073" y="2562896"/>
                </a:lnTo>
              </a:path>
            </a:pathLst>
          </a:cu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1" name="Ovale 50"/>
          <p:cNvSpPr/>
          <p:nvPr/>
        </p:nvSpPr>
        <p:spPr>
          <a:xfrm>
            <a:off x="1981200" y="2971800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50" name="Picture 3" descr="http://rlv.zcache.com/lombardy_italy_round_sticker-p217062373450329009envb3_400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685800" cy="685800"/>
          </a:xfrm>
          <a:prstGeom prst="ellipse">
            <a:avLst/>
          </a:prstGeom>
          <a:noFill/>
        </p:spPr>
      </p:pic>
      <p:sp>
        <p:nvSpPr>
          <p:cNvPr id="23" name="CasellaDiTesto 22"/>
          <p:cNvSpPr txBox="1"/>
          <p:nvPr/>
        </p:nvSpPr>
        <p:spPr>
          <a:xfrm>
            <a:off x="1357040" y="63517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754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moria ad accesso diretto 9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Memoria ad accesso diretto 10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Memoria ad accesso diretto 11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Memoria ad accesso diretto 7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Memoria ad accesso diretto 8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Memoria ad accesso diretto 18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Memoria ad accesso diretto 19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Memoria ad accesso diretto 20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Memoria ad accesso diretto 21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Memoria ad accesso diretto 22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Memoria ad accesso diretto 23"/>
          <p:cNvSpPr/>
          <p:nvPr/>
        </p:nvSpPr>
        <p:spPr>
          <a:xfrm>
            <a:off x="3746500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Memoria ad accesso diretto 24"/>
          <p:cNvSpPr/>
          <p:nvPr/>
        </p:nvSpPr>
        <p:spPr>
          <a:xfrm>
            <a:off x="4135438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Memoria ad accesso diretto 25"/>
          <p:cNvSpPr/>
          <p:nvPr/>
        </p:nvSpPr>
        <p:spPr>
          <a:xfrm>
            <a:off x="4524375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Memoria ad accesso diretto 26"/>
          <p:cNvSpPr/>
          <p:nvPr/>
        </p:nvSpPr>
        <p:spPr>
          <a:xfrm>
            <a:off x="4913313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Memoria ad accesso diretto 23"/>
          <p:cNvSpPr/>
          <p:nvPr/>
        </p:nvSpPr>
        <p:spPr>
          <a:xfrm>
            <a:off x="5235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Memoria ad accesso diretto 24"/>
          <p:cNvSpPr/>
          <p:nvPr/>
        </p:nvSpPr>
        <p:spPr>
          <a:xfrm>
            <a:off x="5624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Memoria ad accesso diretto 25"/>
          <p:cNvSpPr/>
          <p:nvPr/>
        </p:nvSpPr>
        <p:spPr>
          <a:xfrm>
            <a:off x="6013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Memoria ad accesso diretto 26"/>
          <p:cNvSpPr/>
          <p:nvPr/>
        </p:nvSpPr>
        <p:spPr>
          <a:xfrm>
            <a:off x="640238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1563" name="Text Box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938" y="138113"/>
            <a:ext cx="1709737" cy="708025"/>
          </a:xfrm>
          <a:prstGeom prst="rect">
            <a:avLst/>
          </a:prstGeom>
          <a:noFill/>
        </p:spPr>
      </p:pic>
      <p:sp>
        <p:nvSpPr>
          <p:cNvPr id="21564" name="Text Box 60"/>
          <p:cNvSpPr txBox="1">
            <a:spLocks noChangeArrowheads="1"/>
          </p:cNvSpPr>
          <p:nvPr/>
        </p:nvSpPr>
        <p:spPr bwMode="auto">
          <a:xfrm>
            <a:off x="3900488" y="295275"/>
            <a:ext cx="1316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RESEARCH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  <p:pic>
        <p:nvPicPr>
          <p:cNvPr id="39" name="Immagine 38" descr="Pascolo in pianura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4797152"/>
            <a:ext cx="1520056" cy="149736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1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56176" y="1815232"/>
            <a:ext cx="1461120" cy="1328772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" name="CasellaDiTesto 40"/>
          <p:cNvSpPr txBox="1"/>
          <p:nvPr/>
        </p:nvSpPr>
        <p:spPr bwMode="auto">
          <a:xfrm>
            <a:off x="6336052" y="1977504"/>
            <a:ext cx="1117614" cy="923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Food</a:t>
            </a:r>
            <a:r>
              <a:rPr lang="it-IT" b="1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smtClean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Security&amp;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 smtClean="0">
                <a:solidFill>
                  <a:prstClr val="white"/>
                </a:solidFill>
                <a:latin typeface="Calibri"/>
                <a:cs typeface="+mn-cs"/>
              </a:rPr>
              <a:t>Safety</a:t>
            </a:r>
            <a:r>
              <a:rPr lang="it-IT" b="1" dirty="0" smtClean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endParaRPr lang="it-IT" b="1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2" name="Picture 3" descr="C:\Users\pier.cocconcelli\Pictures\posters\bac1.T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352" y="1840632"/>
            <a:ext cx="1381472" cy="1383695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" name="CasellaDiTesto 42"/>
          <p:cNvSpPr txBox="1"/>
          <p:nvPr/>
        </p:nvSpPr>
        <p:spPr bwMode="auto">
          <a:xfrm>
            <a:off x="1613255" y="2288272"/>
            <a:ext cx="136434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prstClr val="white"/>
                </a:solidFill>
                <a:latin typeface="Calibri"/>
                <a:cs typeface="+mn-cs"/>
              </a:rPr>
              <a:t>Biodiversity</a:t>
            </a:r>
            <a:r>
              <a:rPr lang="it-IT" b="1" dirty="0">
                <a:solidFill>
                  <a:prstClr val="white"/>
                </a:solidFill>
                <a:latin typeface="Calibri"/>
                <a:cs typeface="+mn-cs"/>
              </a:rPr>
              <a:t> </a:t>
            </a:r>
          </a:p>
        </p:txBody>
      </p:sp>
      <p:pic>
        <p:nvPicPr>
          <p:cNvPr id="44" name="Picture 14" descr="Industria alimentare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3628553"/>
            <a:ext cx="1440160" cy="1457103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CasellaDiTesto 44"/>
          <p:cNvSpPr txBox="1"/>
          <p:nvPr/>
        </p:nvSpPr>
        <p:spPr bwMode="auto">
          <a:xfrm>
            <a:off x="1283762" y="4157662"/>
            <a:ext cx="113973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prstClr val="white"/>
                </a:solidFill>
                <a:latin typeface="Calibri"/>
                <a:cs typeface="+mn-cs"/>
              </a:rPr>
              <a:t>Food</a:t>
            </a:r>
            <a:r>
              <a:rPr lang="it-IT" b="1" dirty="0">
                <a:solidFill>
                  <a:prstClr val="white"/>
                </a:solidFill>
                <a:latin typeface="Calibri"/>
                <a:cs typeface="+mn-cs"/>
              </a:rPr>
              <a:t> </a:t>
            </a:r>
            <a:r>
              <a:rPr lang="it-IT" b="1" dirty="0" err="1">
                <a:solidFill>
                  <a:prstClr val="white"/>
                </a:solidFill>
                <a:latin typeface="Calibri"/>
                <a:cs typeface="+mn-cs"/>
              </a:rPr>
              <a:t>Tech</a:t>
            </a:r>
            <a:endParaRPr lang="it-IT" b="1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grpSp>
        <p:nvGrpSpPr>
          <p:cNvPr id="46" name="Gruppo 42"/>
          <p:cNvGrpSpPr>
            <a:grpSpLocks/>
          </p:cNvGrpSpPr>
          <p:nvPr/>
        </p:nvGrpSpPr>
        <p:grpSpPr bwMode="auto">
          <a:xfrm>
            <a:off x="2915816" y="4797149"/>
            <a:ext cx="1507936" cy="1523702"/>
            <a:chOff x="506760" y="4276292"/>
            <a:chExt cx="1576000" cy="1552878"/>
          </a:xfrm>
        </p:grpSpPr>
        <p:pic>
          <p:nvPicPr>
            <p:cNvPr id="47" name="Picture 12" descr="corn%20field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6760" y="4276292"/>
              <a:ext cx="1576000" cy="1552878"/>
            </a:xfrm>
            <a:prstGeom prst="ellipse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CasellaDiTesto 47"/>
            <p:cNvSpPr txBox="1"/>
            <p:nvPr/>
          </p:nvSpPr>
          <p:spPr>
            <a:xfrm>
              <a:off x="774337" y="4716616"/>
              <a:ext cx="1087643" cy="6587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b="1" dirty="0" err="1" smtClean="0">
                  <a:solidFill>
                    <a:prstClr val="white"/>
                  </a:solidFill>
                  <a:latin typeface="Calibri"/>
                  <a:cs typeface="+mn-cs"/>
                </a:rPr>
                <a:t>Plant</a:t>
              </a:r>
              <a:endParaRPr lang="it-IT" b="1" dirty="0" smtClean="0">
                <a:solidFill>
                  <a:prstClr val="white"/>
                </a:solidFill>
                <a:latin typeface="Calibri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b="1" dirty="0" err="1" smtClean="0">
                  <a:solidFill>
                    <a:prstClr val="white"/>
                  </a:solidFill>
                  <a:latin typeface="Calibri"/>
                  <a:cs typeface="+mn-cs"/>
                </a:rPr>
                <a:t>Sciences</a:t>
              </a:r>
              <a:r>
                <a:rPr lang="it-IT" b="1" dirty="0" smtClean="0">
                  <a:solidFill>
                    <a:prstClr val="white"/>
                  </a:solidFill>
                  <a:latin typeface="Calibri"/>
                  <a:cs typeface="+mn-cs"/>
                </a:rPr>
                <a:t> </a:t>
              </a:r>
              <a:endParaRPr lang="it-IT" b="1" dirty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49" name="CasellaDiTesto 48"/>
          <p:cNvSpPr txBox="1"/>
          <p:nvPr/>
        </p:nvSpPr>
        <p:spPr bwMode="auto">
          <a:xfrm>
            <a:off x="5211564" y="5229200"/>
            <a:ext cx="10572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>
                <a:solidFill>
                  <a:prstClr val="white"/>
                </a:solidFill>
                <a:latin typeface="Calibri"/>
                <a:cs typeface="+mn-cs"/>
              </a:rPr>
              <a:t>Animal</a:t>
            </a:r>
            <a:r>
              <a:rPr lang="it-IT" b="1" dirty="0">
                <a:solidFill>
                  <a:prstClr val="white"/>
                </a:solidFill>
                <a:latin typeface="Calibri"/>
                <a:cs typeface="+mn-cs"/>
              </a:rPr>
              <a:t> 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  <a:cs typeface="+mn-cs"/>
              </a:rPr>
              <a:t>Sciences</a:t>
            </a:r>
            <a:endParaRPr lang="it-IT" b="1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50" name="Rettangolo 49"/>
          <p:cNvSpPr/>
          <p:nvPr/>
        </p:nvSpPr>
        <p:spPr>
          <a:xfrm>
            <a:off x="2915816" y="2751336"/>
            <a:ext cx="33843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latin typeface="Calibri" pitchFamily="34" charset="0"/>
              </a:rPr>
              <a:t>CeRSA</a:t>
            </a:r>
            <a:r>
              <a:rPr lang="en-US" dirty="0" smtClean="0">
                <a:latin typeface="Calibri" pitchFamily="34" charset="0"/>
              </a:rPr>
              <a:t> carries out innovative </a:t>
            </a:r>
            <a:r>
              <a:rPr lang="en-US" b="1" dirty="0" smtClean="0">
                <a:latin typeface="Calibri" pitchFamily="34" charset="0"/>
              </a:rPr>
              <a:t>research on genomics and genetic diversity</a:t>
            </a:r>
            <a:r>
              <a:rPr lang="en-US" dirty="0" smtClean="0">
                <a:latin typeface="Calibri" pitchFamily="34" charset="0"/>
              </a:rPr>
              <a:t> to discover traits for </a:t>
            </a:r>
            <a:r>
              <a:rPr lang="en-US" b="1" dirty="0" smtClean="0">
                <a:latin typeface="Calibri" pitchFamily="34" charset="0"/>
              </a:rPr>
              <a:t>quality and pathogen resistance</a:t>
            </a:r>
            <a:r>
              <a:rPr lang="en-US" dirty="0" smtClean="0">
                <a:latin typeface="Calibri" pitchFamily="34" charset="0"/>
              </a:rPr>
              <a:t> in crops and livestock and </a:t>
            </a:r>
            <a:r>
              <a:rPr lang="en-US" b="1" dirty="0" smtClean="0">
                <a:latin typeface="Calibri" pitchFamily="34" charset="0"/>
              </a:rPr>
              <a:t>diagnostic tools </a:t>
            </a:r>
            <a:r>
              <a:rPr lang="en-US" dirty="0" smtClean="0">
                <a:latin typeface="Calibri" pitchFamily="34" charset="0"/>
              </a:rPr>
              <a:t>for food safety and traceability.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51" name="Picture 13" descr="C:\Users\pier.cocconcelli\Pictures\autolisi\8826.TIF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2200" y="3589064"/>
            <a:ext cx="1426776" cy="1466528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2" name="CasellaDiTesto 51"/>
          <p:cNvSpPr txBox="1"/>
          <p:nvPr/>
        </p:nvSpPr>
        <p:spPr bwMode="auto">
          <a:xfrm>
            <a:off x="6660232" y="3933056"/>
            <a:ext cx="888897" cy="64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 smtClean="0">
                <a:solidFill>
                  <a:prstClr val="white"/>
                </a:solidFill>
                <a:latin typeface="Calibri"/>
                <a:cs typeface="+mn-cs"/>
              </a:rPr>
              <a:t>Agro-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 err="1" smtClean="0">
                <a:solidFill>
                  <a:prstClr val="white"/>
                </a:solidFill>
                <a:latin typeface="Calibri"/>
                <a:cs typeface="+mn-cs"/>
              </a:rPr>
              <a:t>energy </a:t>
            </a:r>
            <a:endParaRPr lang="it-IT" b="1" dirty="0" err="1">
              <a:solidFill>
                <a:prstClr val="white"/>
              </a:solidFill>
              <a:latin typeface="Calibri"/>
              <a:cs typeface="+mn-cs"/>
            </a:endParaRPr>
          </a:p>
        </p:txBody>
      </p:sp>
      <p:pic>
        <p:nvPicPr>
          <p:cNvPr id="53" name="Picture 2" descr="http://www.faqs.org/photo-dict/photofiles/list/644/1052DNA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8012" y="1129060"/>
            <a:ext cx="1491197" cy="1435968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4" name="CasellaDiTesto 53"/>
          <p:cNvSpPr txBox="1"/>
          <p:nvPr/>
        </p:nvSpPr>
        <p:spPr bwMode="auto">
          <a:xfrm>
            <a:off x="4086134" y="1667768"/>
            <a:ext cx="83388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+mn-ea"/>
                <a:cs typeface="+mn-cs"/>
              </a:rPr>
              <a:t>OMICS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moria ad accesso diretto 9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Memoria ad accesso diretto 10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Memoria ad accesso diretto 11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Memoria ad accesso diretto 7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Memoria ad accesso diretto 8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Memoria ad accesso diretto 18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Memoria ad accesso diretto 19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Memoria ad accesso diretto 20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Memoria ad accesso diretto 21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Memoria ad accesso diretto 22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Memoria ad accesso diretto 23"/>
          <p:cNvSpPr/>
          <p:nvPr/>
        </p:nvSpPr>
        <p:spPr>
          <a:xfrm>
            <a:off x="3746500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Memoria ad accesso diretto 24"/>
          <p:cNvSpPr/>
          <p:nvPr/>
        </p:nvSpPr>
        <p:spPr>
          <a:xfrm>
            <a:off x="4135438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Memoria ad accesso diretto 25"/>
          <p:cNvSpPr/>
          <p:nvPr/>
        </p:nvSpPr>
        <p:spPr>
          <a:xfrm>
            <a:off x="4524375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Memoria ad accesso diretto 26"/>
          <p:cNvSpPr/>
          <p:nvPr/>
        </p:nvSpPr>
        <p:spPr>
          <a:xfrm>
            <a:off x="4913313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Memoria ad accesso diretto 23"/>
          <p:cNvSpPr/>
          <p:nvPr/>
        </p:nvSpPr>
        <p:spPr>
          <a:xfrm>
            <a:off x="5235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Memoria ad accesso diretto 24"/>
          <p:cNvSpPr/>
          <p:nvPr/>
        </p:nvSpPr>
        <p:spPr>
          <a:xfrm>
            <a:off x="5624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Memoria ad accesso diretto 25"/>
          <p:cNvSpPr/>
          <p:nvPr/>
        </p:nvSpPr>
        <p:spPr>
          <a:xfrm>
            <a:off x="6013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Memoria ad accesso diretto 26"/>
          <p:cNvSpPr/>
          <p:nvPr/>
        </p:nvSpPr>
        <p:spPr>
          <a:xfrm>
            <a:off x="640238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9517" name="Text Box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938" y="138113"/>
            <a:ext cx="1709737" cy="708025"/>
          </a:xfrm>
          <a:prstGeom prst="rect">
            <a:avLst/>
          </a:prstGeom>
          <a:noFill/>
        </p:spPr>
      </p:pic>
      <p:sp>
        <p:nvSpPr>
          <p:cNvPr id="19518" name="Text Box 62"/>
          <p:cNvSpPr txBox="1">
            <a:spLocks noChangeArrowheads="1"/>
          </p:cNvSpPr>
          <p:nvPr/>
        </p:nvSpPr>
        <p:spPr bwMode="auto">
          <a:xfrm>
            <a:off x="3900488" y="295275"/>
            <a:ext cx="1316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RESEARCH</a:t>
            </a:r>
          </a:p>
        </p:txBody>
      </p:sp>
      <p:sp>
        <p:nvSpPr>
          <p:cNvPr id="37" name="Rettangolo arrotondato 36"/>
          <p:cNvSpPr/>
          <p:nvPr/>
        </p:nvSpPr>
        <p:spPr>
          <a:xfrm>
            <a:off x="5350051" y="1285860"/>
            <a:ext cx="3286148" cy="4929222"/>
          </a:xfrm>
          <a:prstGeom prst="roundRect">
            <a:avLst>
              <a:gd name="adj" fmla="val 4543"/>
            </a:avLst>
          </a:prstGeom>
          <a:scene3d>
            <a:camera prst="perspectiveLeft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6799263" y="1785938"/>
            <a:ext cx="1057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-180975"/>
            <a:r>
              <a:rPr lang="it-IT" sz="1600">
                <a:solidFill>
                  <a:srgbClr val="000000"/>
                </a:solidFill>
                <a:latin typeface="Futura Lt BT"/>
              </a:rPr>
              <a:t>Genomics</a:t>
            </a:r>
          </a:p>
        </p:txBody>
      </p:sp>
      <p:sp>
        <p:nvSpPr>
          <p:cNvPr id="39" name="Text Box 34"/>
          <p:cNvSpPr txBox="1">
            <a:spLocks noChangeArrowheads="1"/>
          </p:cNvSpPr>
          <p:nvPr/>
        </p:nvSpPr>
        <p:spPr bwMode="auto">
          <a:xfrm>
            <a:off x="6799263" y="4167188"/>
            <a:ext cx="10255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-180975"/>
            <a:r>
              <a:rPr lang="it-IT" sz="1600">
                <a:solidFill>
                  <a:srgbClr val="000000"/>
                </a:solidFill>
                <a:latin typeface="Futura Lt BT"/>
              </a:rPr>
              <a:t>Chemistry</a:t>
            </a:r>
          </a:p>
        </p:txBody>
      </p:sp>
      <p:pic>
        <p:nvPicPr>
          <p:cNvPr id="40" name="Picture 37" descr="DSCN00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7240" y="1643050"/>
            <a:ext cx="959364" cy="642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1" name="Picture 3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6767" y="5132400"/>
            <a:ext cx="923925" cy="6492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2" name="Picture 2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7242" y="2783768"/>
            <a:ext cx="943291" cy="6498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6799263" y="2976563"/>
            <a:ext cx="1108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-180975"/>
            <a:r>
              <a:rPr lang="it-IT" sz="1600">
                <a:solidFill>
                  <a:srgbClr val="000000"/>
                </a:solidFill>
                <a:latin typeface="Futura Lt BT"/>
              </a:rPr>
              <a:t>Proteomics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4485231" y="3153106"/>
            <a:ext cx="567884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Arial" charset="0"/>
              </a:rPr>
              <a:t>+</a:t>
            </a:r>
          </a:p>
        </p:txBody>
      </p:sp>
      <p:pic>
        <p:nvPicPr>
          <p:cNvPr id="45" name="Picture 2" descr="http://i.treehugger.com/images/2007/10/24/GreenChem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7240" y="3931359"/>
            <a:ext cx="928694" cy="714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6" name="Text Box 34"/>
          <p:cNvSpPr txBox="1">
            <a:spLocks noChangeArrowheads="1"/>
          </p:cNvSpPr>
          <p:nvPr/>
        </p:nvSpPr>
        <p:spPr bwMode="auto">
          <a:xfrm>
            <a:off x="6799263" y="5357813"/>
            <a:ext cx="13906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-180975"/>
            <a:r>
              <a:rPr lang="it-IT" sz="1600">
                <a:solidFill>
                  <a:srgbClr val="000000"/>
                </a:solidFill>
                <a:latin typeface="Futura Lt BT"/>
              </a:rPr>
              <a:t>Bioinformatics</a:t>
            </a:r>
          </a:p>
        </p:txBody>
      </p:sp>
      <p:sp>
        <p:nvSpPr>
          <p:cNvPr id="47" name="CasellaDiTesto 46"/>
          <p:cNvSpPr txBox="1"/>
          <p:nvPr/>
        </p:nvSpPr>
        <p:spPr>
          <a:xfrm rot="5400000">
            <a:off x="5856189" y="3427309"/>
            <a:ext cx="5072098" cy="646331"/>
          </a:xfrm>
          <a:prstGeom prst="rect">
            <a:avLst/>
          </a:prstGeom>
          <a:noFill/>
        </p:spPr>
        <p:txBody>
          <a:bodyPr>
            <a:spAutoFit/>
            <a:scene3d>
              <a:camera prst="perspectiveBelow" fov="2700000">
                <a:rot lat="1800000" lon="0" rev="0"/>
              </a:camera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Technology Platforms</a:t>
            </a:r>
          </a:p>
        </p:txBody>
      </p:sp>
      <p:sp>
        <p:nvSpPr>
          <p:cNvPr id="48" name="AutoShape 19"/>
          <p:cNvSpPr>
            <a:spLocks noChangeArrowheads="1"/>
          </p:cNvSpPr>
          <p:nvPr/>
        </p:nvSpPr>
        <p:spPr bwMode="auto">
          <a:xfrm>
            <a:off x="3708400" y="4149725"/>
            <a:ext cx="1439863" cy="7921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>
                <a:solidFill>
                  <a:srgbClr val="000000"/>
                </a:solidFill>
                <a:latin typeface="Calibri" pitchFamily="34" charset="0"/>
              </a:rPr>
              <a:t>Statistics</a:t>
            </a:r>
            <a:r>
              <a:rPr lang="it-IT" sz="120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it-IT" sz="1200">
                <a:solidFill>
                  <a:srgbClr val="000000"/>
                </a:solidFill>
                <a:latin typeface="Calibri" pitchFamily="34" charset="0"/>
              </a:rPr>
              <a:t>and</a:t>
            </a:r>
            <a:endParaRPr lang="it-IT" sz="1600">
              <a:solidFill>
                <a:srgbClr val="000000"/>
              </a:solidFill>
              <a:latin typeface="Calibri" pitchFamily="34" charset="0"/>
            </a:endParaRPr>
          </a:p>
          <a:p>
            <a:pPr algn="ctr">
              <a:lnSpc>
                <a:spcPct val="75000"/>
              </a:lnSpc>
            </a:pPr>
            <a:r>
              <a:rPr lang="it-IT">
                <a:solidFill>
                  <a:srgbClr val="000000"/>
                </a:solidFill>
                <a:latin typeface="Calibri" pitchFamily="34" charset="0"/>
              </a:rPr>
              <a:t>Bioinformatics</a:t>
            </a:r>
          </a:p>
          <a:p>
            <a:pPr algn="ctr">
              <a:lnSpc>
                <a:spcPct val="70000"/>
              </a:lnSpc>
            </a:pPr>
            <a:endParaRPr lang="it-IT" sz="50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49" name="Diagramma 48"/>
          <p:cNvGraphicFramePr/>
          <p:nvPr/>
        </p:nvGraphicFramePr>
        <p:xfrm>
          <a:off x="-756592" y="1196752"/>
          <a:ext cx="640871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3923506" y="5229200"/>
            <a:ext cx="252070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7800" indent="-177800" defTabSz="2468563">
              <a:defRPr/>
            </a:pPr>
            <a:r>
              <a:rPr lang="en-US" sz="1200" dirty="0">
                <a:solidFill>
                  <a:srgbClr val="00CC00"/>
                </a:solidFill>
                <a:latin typeface="+mj-lt"/>
                <a:cs typeface="Arial" pitchFamily="34" charset="0"/>
              </a:rPr>
              <a:t>	</a:t>
            </a:r>
            <a:r>
              <a:rPr lang="en-US" sz="1100" b="1" dirty="0" smtClean="0">
                <a:latin typeface="+mj-lt"/>
                <a:cs typeface="Arial" pitchFamily="34" charset="0"/>
              </a:rPr>
              <a:t>A powerful tool </a:t>
            </a:r>
            <a:r>
              <a:rPr lang="en-US" sz="1100" b="1" dirty="0">
                <a:latin typeface="+mj-lt"/>
                <a:cs typeface="Arial" pitchFamily="34" charset="0"/>
              </a:rPr>
              <a:t>for: </a:t>
            </a:r>
          </a:p>
          <a:p>
            <a:pPr marL="357188" lvl="1" defTabSz="2468563">
              <a:buFontTx/>
              <a:buChar char="•"/>
              <a:defRPr/>
            </a:pPr>
            <a:r>
              <a:rPr lang="en-US" sz="1100" dirty="0" smtClean="0">
                <a:latin typeface="+mj-lt"/>
                <a:cs typeface="Arial" pitchFamily="34" charset="0"/>
              </a:rPr>
              <a:t> </a:t>
            </a:r>
            <a:r>
              <a:rPr lang="en-US" sz="1100" dirty="0">
                <a:latin typeface="+mj-lt"/>
                <a:cs typeface="Arial" pitchFamily="34" charset="0"/>
              </a:rPr>
              <a:t>Genotyping</a:t>
            </a:r>
          </a:p>
          <a:p>
            <a:pPr marL="357188" lvl="1" defTabSz="2468563">
              <a:buFontTx/>
              <a:buChar char="•"/>
              <a:defRPr/>
            </a:pPr>
            <a:r>
              <a:rPr lang="en-US" sz="1100" dirty="0">
                <a:latin typeface="+mj-lt"/>
                <a:cs typeface="Arial" pitchFamily="34" charset="0"/>
              </a:rPr>
              <a:t> Food Traceability</a:t>
            </a:r>
          </a:p>
          <a:p>
            <a:pPr marL="357188" lvl="1" defTabSz="2468563">
              <a:buFontTx/>
              <a:buChar char="•"/>
              <a:defRPr/>
            </a:pPr>
            <a:r>
              <a:rPr lang="en-US" sz="1100" dirty="0">
                <a:latin typeface="+mj-lt"/>
                <a:cs typeface="Arial" pitchFamily="34" charset="0"/>
              </a:rPr>
              <a:t> Food Safety </a:t>
            </a:r>
          </a:p>
          <a:p>
            <a:pPr marL="357188" lvl="1" defTabSz="2468563">
              <a:buFontTx/>
              <a:buChar char="•"/>
              <a:defRPr/>
            </a:pPr>
            <a:r>
              <a:rPr lang="en-US" sz="1100" dirty="0">
                <a:latin typeface="+mj-lt"/>
                <a:cs typeface="Arial" pitchFamily="34" charset="0"/>
              </a:rPr>
              <a:t> Analytical control </a:t>
            </a:r>
          </a:p>
        </p:txBody>
      </p:sp>
      <p:sp>
        <p:nvSpPr>
          <p:cNvPr id="51" name="CasellaDiTesto 50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00" name="Picture 11" descr="http://www.unige.ch/recherche/euresearch/7PCRD/FP7-Log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1113" y="3698577"/>
            <a:ext cx="14906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Memoria ad accesso diretto 9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Memoria ad accesso diretto 10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Memoria ad accesso diretto 11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Memoria ad accesso diretto 7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Memoria ad accesso diretto 8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Memoria ad accesso diretto 18"/>
          <p:cNvSpPr/>
          <p:nvPr/>
        </p:nvSpPr>
        <p:spPr>
          <a:xfrm>
            <a:off x="179070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Memoria ad accesso diretto 19"/>
          <p:cNvSpPr/>
          <p:nvPr/>
        </p:nvSpPr>
        <p:spPr>
          <a:xfrm>
            <a:off x="217963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Memoria ad accesso diretto 20"/>
          <p:cNvSpPr/>
          <p:nvPr/>
        </p:nvSpPr>
        <p:spPr>
          <a:xfrm>
            <a:off x="2568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Memoria ad accesso diretto 21"/>
          <p:cNvSpPr/>
          <p:nvPr/>
        </p:nvSpPr>
        <p:spPr>
          <a:xfrm>
            <a:off x="2957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Memoria ad accesso diretto 22"/>
          <p:cNvSpPr/>
          <p:nvPr/>
        </p:nvSpPr>
        <p:spPr>
          <a:xfrm>
            <a:off x="3346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Memoria ad accesso diretto 23"/>
          <p:cNvSpPr/>
          <p:nvPr/>
        </p:nvSpPr>
        <p:spPr>
          <a:xfrm>
            <a:off x="3746500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Memoria ad accesso diretto 24"/>
          <p:cNvSpPr/>
          <p:nvPr/>
        </p:nvSpPr>
        <p:spPr>
          <a:xfrm>
            <a:off x="4135438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Memoria ad accesso diretto 25"/>
          <p:cNvSpPr/>
          <p:nvPr/>
        </p:nvSpPr>
        <p:spPr>
          <a:xfrm>
            <a:off x="4524375" y="288925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Memoria ad accesso diretto 26"/>
          <p:cNvSpPr/>
          <p:nvPr/>
        </p:nvSpPr>
        <p:spPr>
          <a:xfrm>
            <a:off x="4913313" y="288925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Memoria ad accesso diretto 23"/>
          <p:cNvSpPr/>
          <p:nvPr/>
        </p:nvSpPr>
        <p:spPr>
          <a:xfrm>
            <a:off x="5235575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Memoria ad accesso diretto 24"/>
          <p:cNvSpPr/>
          <p:nvPr/>
        </p:nvSpPr>
        <p:spPr>
          <a:xfrm>
            <a:off x="5624513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Memoria ad accesso diretto 25"/>
          <p:cNvSpPr/>
          <p:nvPr/>
        </p:nvSpPr>
        <p:spPr>
          <a:xfrm>
            <a:off x="6013450" y="287338"/>
            <a:ext cx="500063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Memoria ad accesso diretto 26"/>
          <p:cNvSpPr/>
          <p:nvPr/>
        </p:nvSpPr>
        <p:spPr>
          <a:xfrm>
            <a:off x="6402388" y="287338"/>
            <a:ext cx="500062" cy="428625"/>
          </a:xfrm>
          <a:prstGeom prst="flowChartMagneticDrum">
            <a:avLst/>
          </a:prstGeom>
          <a:solidFill>
            <a:srgbClr val="0099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3519" name="Text Box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0938" y="138113"/>
            <a:ext cx="1709737" cy="708025"/>
          </a:xfrm>
          <a:prstGeom prst="rect">
            <a:avLst/>
          </a:prstGeom>
          <a:noFill/>
        </p:spPr>
      </p:pic>
      <p:sp>
        <p:nvSpPr>
          <p:cNvPr id="63520" name="Text Box 32"/>
          <p:cNvSpPr txBox="1">
            <a:spLocks noChangeArrowheads="1"/>
          </p:cNvSpPr>
          <p:nvPr/>
        </p:nvSpPr>
        <p:spPr bwMode="auto">
          <a:xfrm>
            <a:off x="3900488" y="295275"/>
            <a:ext cx="1316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RESEARCH</a:t>
            </a:r>
          </a:p>
        </p:txBody>
      </p:sp>
      <p:pic>
        <p:nvPicPr>
          <p:cNvPr id="63522" name="Picture 34" descr="euro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743100"/>
            <a:ext cx="2747963" cy="2387600"/>
          </a:xfrm>
          <a:prstGeom prst="rect">
            <a:avLst/>
          </a:prstGeom>
          <a:noFill/>
        </p:spPr>
      </p:pic>
      <p:sp>
        <p:nvSpPr>
          <p:cNvPr id="63524" name="Rectangle 36"/>
          <p:cNvSpPr>
            <a:spLocks noChangeArrowheads="1"/>
          </p:cNvSpPr>
          <p:nvPr/>
        </p:nvSpPr>
        <p:spPr bwMode="auto">
          <a:xfrm>
            <a:off x="1692275" y="2416200"/>
            <a:ext cx="172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it-IT" b="1" dirty="0">
                <a:latin typeface="+mn-lt"/>
              </a:rPr>
              <a:t>~ 40</a:t>
            </a:r>
            <a:r>
              <a:rPr lang="it-IT" dirty="0">
                <a:latin typeface="+mn-lt"/>
              </a:rPr>
              <a:t> </a:t>
            </a:r>
            <a:r>
              <a:rPr lang="it-IT" b="1" dirty="0" err="1">
                <a:latin typeface="+mn-lt"/>
              </a:rPr>
              <a:t>R&amp;D</a:t>
            </a:r>
            <a:r>
              <a:rPr lang="it-IT" b="1" dirty="0">
                <a:latin typeface="+mn-lt"/>
              </a:rPr>
              <a:t> PROJECTS</a:t>
            </a:r>
          </a:p>
        </p:txBody>
      </p:sp>
      <p:sp>
        <p:nvSpPr>
          <p:cNvPr id="63525" name="Rectangle 37"/>
          <p:cNvSpPr>
            <a:spLocks noChangeArrowheads="1"/>
          </p:cNvSpPr>
          <p:nvPr/>
        </p:nvSpPr>
        <p:spPr bwMode="auto">
          <a:xfrm>
            <a:off x="6011863" y="2416200"/>
            <a:ext cx="12089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b="1" dirty="0">
                <a:latin typeface="+mn-lt"/>
              </a:rPr>
              <a:t>~</a:t>
            </a:r>
            <a:r>
              <a:rPr lang="it-IT" dirty="0">
                <a:latin typeface="+mn-lt"/>
              </a:rPr>
              <a:t> </a:t>
            </a:r>
            <a:r>
              <a:rPr lang="it-IT" b="1" dirty="0">
                <a:latin typeface="+mn-lt"/>
              </a:rPr>
              <a:t>25M € </a:t>
            </a:r>
          </a:p>
          <a:p>
            <a:pPr algn="ctr"/>
            <a:r>
              <a:rPr lang="it-IT" b="1" dirty="0">
                <a:latin typeface="+mn-lt"/>
              </a:rPr>
              <a:t>FUNDINGS</a:t>
            </a:r>
          </a:p>
        </p:txBody>
      </p:sp>
      <p:pic>
        <p:nvPicPr>
          <p:cNvPr id="63527" name="Picture 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8" t="22113" r="9395" b="22604"/>
          <a:stretch>
            <a:fillRect/>
          </a:stretch>
        </p:blipFill>
        <p:spPr bwMode="auto">
          <a:xfrm>
            <a:off x="6372225" y="3783037"/>
            <a:ext cx="1760538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28" name="Picture 40" descr="image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050" y="5507062"/>
            <a:ext cx="1943100" cy="458788"/>
          </a:xfrm>
          <a:prstGeom prst="rect">
            <a:avLst/>
          </a:prstGeom>
          <a:noFill/>
        </p:spPr>
      </p:pic>
      <p:pic>
        <p:nvPicPr>
          <p:cNvPr id="63529" name="Picture 41" descr="untitled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922713"/>
            <a:ext cx="1139825" cy="923925"/>
          </a:xfrm>
          <a:prstGeom prst="rect">
            <a:avLst/>
          </a:prstGeom>
          <a:noFill/>
        </p:spPr>
      </p:pic>
      <p:pic>
        <p:nvPicPr>
          <p:cNvPr id="63530" name="Picture 42" descr="eu button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983" t="21880" r="16859" b="19756"/>
          <a:stretch>
            <a:fillRect/>
          </a:stretch>
        </p:blipFill>
        <p:spPr bwMode="auto">
          <a:xfrm>
            <a:off x="250825" y="1119212"/>
            <a:ext cx="1727200" cy="1571625"/>
          </a:xfrm>
          <a:prstGeom prst="rect">
            <a:avLst/>
          </a:prstGeom>
          <a:noFill/>
        </p:spPr>
      </p:pic>
      <p:pic>
        <p:nvPicPr>
          <p:cNvPr id="63531" name="Picture 43" descr="italia button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1725" y="1179537"/>
            <a:ext cx="1366838" cy="1366838"/>
          </a:xfrm>
          <a:prstGeom prst="rect">
            <a:avLst/>
          </a:prstGeom>
          <a:noFill/>
        </p:spPr>
      </p:pic>
      <p:pic>
        <p:nvPicPr>
          <p:cNvPr id="63532" name="Picture 44" descr="untitle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95888" y="4562500"/>
            <a:ext cx="1536700" cy="504825"/>
          </a:xfrm>
          <a:prstGeom prst="rect">
            <a:avLst/>
          </a:prstGeom>
          <a:noFill/>
        </p:spPr>
      </p:pic>
      <p:pic>
        <p:nvPicPr>
          <p:cNvPr id="63533" name="Picture 45" descr="ager%20piccolo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5210200"/>
            <a:ext cx="1474788" cy="1027112"/>
          </a:xfrm>
          <a:prstGeom prst="rect">
            <a:avLst/>
          </a:prstGeom>
          <a:noFill/>
        </p:spPr>
      </p:pic>
      <p:pic>
        <p:nvPicPr>
          <p:cNvPr id="63535" name="Picture 47" descr="imagesCA0IAZ61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4418037"/>
            <a:ext cx="1590675" cy="788988"/>
          </a:xfrm>
          <a:prstGeom prst="rect">
            <a:avLst/>
          </a:prstGeom>
          <a:noFill/>
        </p:spPr>
      </p:pic>
      <p:pic>
        <p:nvPicPr>
          <p:cNvPr id="63536" name="Picture 48" descr="cip-logo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0400" y="5005759"/>
            <a:ext cx="1179512" cy="781050"/>
          </a:xfrm>
          <a:prstGeom prst="rect">
            <a:avLst/>
          </a:prstGeom>
          <a:noFill/>
        </p:spPr>
      </p:pic>
      <p:sp>
        <p:nvSpPr>
          <p:cNvPr id="35" name="CasellaDiTesto 34"/>
          <p:cNvSpPr txBox="1"/>
          <p:nvPr/>
        </p:nvSpPr>
        <p:spPr>
          <a:xfrm>
            <a:off x="1357040" y="6453336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+mn-lt"/>
              </a:rPr>
              <a:t>HIDDEN Project </a:t>
            </a:r>
            <a:r>
              <a:rPr lang="it-IT" sz="1400" dirty="0" err="1" smtClean="0">
                <a:latin typeface="+mn-lt"/>
              </a:rPr>
              <a:t>Final</a:t>
            </a:r>
            <a:r>
              <a:rPr lang="it-IT" sz="1400" dirty="0" smtClean="0">
                <a:latin typeface="+mn-lt"/>
              </a:rPr>
              <a:t> </a:t>
            </a:r>
            <a:r>
              <a:rPr lang="it-IT" sz="1400" dirty="0" err="1" smtClean="0">
                <a:latin typeface="+mn-lt"/>
              </a:rPr>
              <a:t>Conference</a:t>
            </a:r>
            <a:r>
              <a:rPr lang="it-IT" sz="1400" dirty="0" smtClean="0">
                <a:latin typeface="+mn-lt"/>
              </a:rPr>
              <a:t> – May 17th 2013, </a:t>
            </a:r>
            <a:r>
              <a:rPr lang="it-IT" sz="1400" dirty="0" err="1" smtClean="0">
                <a:latin typeface="+mn-lt"/>
              </a:rPr>
              <a:t>Ioannina</a:t>
            </a:r>
            <a:r>
              <a:rPr lang="it-IT" sz="1400" dirty="0" smtClean="0">
                <a:latin typeface="+mn-lt"/>
              </a:rPr>
              <a:t> (</a:t>
            </a:r>
            <a:r>
              <a:rPr lang="it-IT" sz="1400" dirty="0" err="1" smtClean="0">
                <a:latin typeface="+mn-lt"/>
              </a:rPr>
              <a:t>Greece</a:t>
            </a:r>
            <a:r>
              <a:rPr lang="it-IT" sz="1400" dirty="0" smtClean="0">
                <a:latin typeface="+mn-lt"/>
              </a:rPr>
              <a:t>)</a:t>
            </a:r>
            <a:endParaRPr lang="it-IT" sz="1400" dirty="0">
              <a:latin typeface="+mn-lt"/>
            </a:endParaRPr>
          </a:p>
        </p:txBody>
      </p:sp>
      <p:sp>
        <p:nvSpPr>
          <p:cNvPr id="36" name="Rettangolo arrotondato 35"/>
          <p:cNvSpPr>
            <a:spLocks noChangeArrowheads="1"/>
          </p:cNvSpPr>
          <p:nvPr/>
        </p:nvSpPr>
        <p:spPr bwMode="auto">
          <a:xfrm>
            <a:off x="251520" y="3410545"/>
            <a:ext cx="3744416" cy="280831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98B954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Rettangolo arrotondato 36"/>
          <p:cNvSpPr>
            <a:spLocks noChangeArrowheads="1"/>
          </p:cNvSpPr>
          <p:nvPr/>
        </p:nvSpPr>
        <p:spPr bwMode="auto">
          <a:xfrm>
            <a:off x="5076056" y="3420069"/>
            <a:ext cx="3888432" cy="279878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98B954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6184</TotalTime>
  <Words>1147</Words>
  <Application>Microsoft Office PowerPoint</Application>
  <PresentationFormat>Προβολή στην οθόνη (4:3)</PresentationFormat>
  <Paragraphs>265</Paragraphs>
  <Slides>24</Slides>
  <Notes>5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9</vt:i4>
      </vt:variant>
      <vt:variant>
        <vt:lpstr>Θέμα</vt:lpstr>
      </vt:variant>
      <vt:variant>
        <vt:i4>5</vt:i4>
      </vt:variant>
      <vt:variant>
        <vt:lpstr>Τίτλοι διαφανειών</vt:lpstr>
      </vt:variant>
      <vt:variant>
        <vt:i4>24</vt:i4>
      </vt:variant>
    </vt:vector>
  </HeadingPairs>
  <TitlesOfParts>
    <vt:vector size="38" baseType="lpstr">
      <vt:lpstr>Arial</vt:lpstr>
      <vt:lpstr>宋体</vt:lpstr>
      <vt:lpstr>Calibri</vt:lpstr>
      <vt:lpstr>Wingdings</vt:lpstr>
      <vt:lpstr>Times New Roman</vt:lpstr>
      <vt:lpstr>ＭＳ Ｐゴシック</vt:lpstr>
      <vt:lpstr>Monotype Corsiva</vt:lpstr>
      <vt:lpstr>Symbol</vt:lpstr>
      <vt:lpstr>Futura Lt BT</vt:lpstr>
      <vt:lpstr>Personalizza struttura</vt:lpstr>
      <vt:lpstr>1_Personalizza struttura</vt:lpstr>
      <vt:lpstr>2_Personalizza struttura</vt:lpstr>
      <vt:lpstr>3_Personalizza struttura</vt:lpstr>
      <vt:lpstr>4_Personalizza struttura</vt:lpstr>
      <vt:lpstr>Experience and similar projects from Italy</vt:lpstr>
      <vt:lpstr>Lodi innovation Cluster</vt:lpstr>
      <vt:lpstr>Parco Tecnologico Padano</vt:lpstr>
      <vt:lpstr>The Innovation Cluster</vt:lpstr>
      <vt:lpstr>Why in Lodi</vt:lpstr>
      <vt:lpstr>Lombardy Region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The Italian agrifood heritage</vt:lpstr>
      <vt:lpstr>The needs of the market</vt:lpstr>
      <vt:lpstr>DNA &amp; FOOD</vt:lpstr>
      <vt:lpstr>DNA &amp; FOOD</vt:lpstr>
      <vt:lpstr>The applications: Provolone Valpadana DOP</vt:lpstr>
      <vt:lpstr>The applications: “made in Italy” durum wheat </vt:lpstr>
      <vt:lpstr>The applications: “made in Italy” rice</vt:lpstr>
      <vt:lpstr>“DNA Controllato”: a new marketing tool</vt:lpstr>
      <vt:lpstr>Quality brand ecosystem</vt:lpstr>
      <vt:lpstr> Layout</vt:lpstr>
      <vt:lpstr>Παρουσίαση του PowerPoint</vt:lpstr>
    </vt:vector>
  </TitlesOfParts>
  <Company>Acer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Innovation tastes good how R&amp;D is changing the agro-food sector</dc:title>
  <dc:creator>Valued Acer Customer</dc:creator>
  <cp:lastModifiedBy>dell</cp:lastModifiedBy>
  <cp:revision>270</cp:revision>
  <dcterms:created xsi:type="dcterms:W3CDTF">2009-11-21T08:26:22Z</dcterms:created>
  <dcterms:modified xsi:type="dcterms:W3CDTF">2013-05-24T18:54:11Z</dcterms:modified>
</cp:coreProperties>
</file>