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4" r:id="rId1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2AC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024C5D-E6CC-47FF-ABEB-33A78F0C23D4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6AC0335-DBFE-4607-A7CD-D60DB39B12AF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i="0" u="none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rPr>
            <a:t>KAINOTOMIA</a:t>
          </a:r>
          <a:endParaRPr lang="el-GR" sz="2000" b="1" i="0" u="none" noProof="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r>
            <a:rPr lang="en-US" sz="2000" b="1" i="0" u="none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rPr>
            <a:t>MARKETING</a:t>
          </a:r>
          <a:endParaRPr lang="el-GR" sz="2000" b="1" i="0" u="none" noProof="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000" b="1" u="none" noProof="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</dgm:t>
    </dgm:pt>
    <dgm:pt modelId="{276F0E2F-F36E-41C4-9F18-37D93D94A968}" type="parTrans" cxnId="{6E3E1B63-7F47-4C5B-8392-88FB7836EF35}">
      <dgm:prSet/>
      <dgm:spPr/>
      <dgm:t>
        <a:bodyPr/>
        <a:lstStyle/>
        <a:p>
          <a:endParaRPr lang="en-GB"/>
        </a:p>
      </dgm:t>
    </dgm:pt>
    <dgm:pt modelId="{A8AFCC30-328D-496F-B9C0-FBE4E4663CCF}" type="sibTrans" cxnId="{6E3E1B63-7F47-4C5B-8392-88FB7836EF35}">
      <dgm:prSet/>
      <dgm:spPr/>
      <dgm:t>
        <a:bodyPr/>
        <a:lstStyle/>
        <a:p>
          <a:endParaRPr lang="en-GB"/>
        </a:p>
      </dgm:t>
    </dgm:pt>
    <dgm:pt modelId="{2C21E6EF-A196-463A-AFDA-3EA05131C742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r>
            <a:rPr lang="el-G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rPr>
            <a:t>ΚΑΙΝΟΤΟΜΙΑ ΕΠΙΧΕΙΡΗΜΑΤΙΚΗΣ ΑΝΑΠΤΥΞΗΣ</a:t>
          </a: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n-GB" sz="16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167F6C-46E3-4894-BDE1-3F450761CCFB}" type="parTrans" cxnId="{98A93B25-A9F6-4C50-8B38-E4F6C5A37AF2}">
      <dgm:prSet/>
      <dgm:spPr/>
      <dgm:t>
        <a:bodyPr/>
        <a:lstStyle/>
        <a:p>
          <a:endParaRPr lang="en-GB"/>
        </a:p>
      </dgm:t>
    </dgm:pt>
    <dgm:pt modelId="{38375ED8-9337-4F0C-889C-08680BD807BA}" type="sibTrans" cxnId="{98A93B25-A9F6-4C50-8B38-E4F6C5A37AF2}">
      <dgm:prSet/>
      <dgm:spPr/>
      <dgm:t>
        <a:bodyPr/>
        <a:lstStyle/>
        <a:p>
          <a:endParaRPr lang="en-GB"/>
        </a:p>
      </dgm:t>
    </dgm:pt>
    <dgm:pt modelId="{4E60F46E-52CC-4663-B481-A9909DEF0FE2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l-GR" sz="2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r>
            <a:rPr lang="el-G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rPr>
            <a:t>ΚΑΙΝΟΤΟΜΙΑ </a:t>
          </a:r>
        </a:p>
        <a:p>
          <a:r>
            <a:rPr lang="el-G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rPr>
            <a:t>ΔΙΕΡΓΑΣΙΩΝ</a:t>
          </a: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n-GB" sz="16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511595-5E7B-4E74-A79A-1B9323B37F9F}" type="parTrans" cxnId="{094A1920-548D-451D-B258-BAA5B07D99D6}">
      <dgm:prSet/>
      <dgm:spPr/>
      <dgm:t>
        <a:bodyPr/>
        <a:lstStyle/>
        <a:p>
          <a:endParaRPr lang="en-GB"/>
        </a:p>
      </dgm:t>
    </dgm:pt>
    <dgm:pt modelId="{051B62DF-E89A-4157-8E69-9CE6958A5745}" type="sibTrans" cxnId="{094A1920-548D-451D-B258-BAA5B07D99D6}">
      <dgm:prSet/>
      <dgm:spPr/>
      <dgm:t>
        <a:bodyPr/>
        <a:lstStyle/>
        <a:p>
          <a:endParaRPr lang="en-GB"/>
        </a:p>
      </dgm:t>
    </dgm:pt>
    <dgm:pt modelId="{8AD4C518-F46F-4382-9151-2F701831E721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l-GR" sz="3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r>
            <a:rPr lang="el-G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rPr>
            <a:t>ΟΡΓΑΝΩΤΙΚΗ </a:t>
          </a:r>
        </a:p>
        <a:p>
          <a:r>
            <a:rPr lang="el-G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rPr>
            <a:t>ΚΑΙΝΟΤΟΜΙΑ</a:t>
          </a: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l-GR" sz="1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ea typeface="+mj-ea"/>
            <a:cs typeface="+mj-cs"/>
          </a:endParaRPr>
        </a:p>
        <a:p>
          <a:endParaRPr lang="en-GB" sz="16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048C1F7-A5A3-4689-A931-B0C70DEA23C8}" type="sibTrans" cxnId="{FF98E04E-F33B-4D08-9B5E-794028FE48CE}">
      <dgm:prSet/>
      <dgm:spPr/>
      <dgm:t>
        <a:bodyPr/>
        <a:lstStyle/>
        <a:p>
          <a:endParaRPr lang="en-GB"/>
        </a:p>
      </dgm:t>
    </dgm:pt>
    <dgm:pt modelId="{1D53E4A4-2506-43B0-BC51-D05F4A3CE220}" type="parTrans" cxnId="{FF98E04E-F33B-4D08-9B5E-794028FE48CE}">
      <dgm:prSet/>
      <dgm:spPr/>
      <dgm:t>
        <a:bodyPr/>
        <a:lstStyle/>
        <a:p>
          <a:endParaRPr lang="en-GB"/>
        </a:p>
      </dgm:t>
    </dgm:pt>
    <dgm:pt modelId="{C0C2F3E8-E947-42F9-8EEA-B0FDBBDCF262}" type="pres">
      <dgm:prSet presAssocID="{2B024C5D-E6CC-47FF-ABEB-33A78F0C23D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01613D00-5BBC-43F1-849A-69425E17BE78}" type="pres">
      <dgm:prSet presAssocID="{56AC0335-DBFE-4607-A7CD-D60DB39B12A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668C4E-F31E-40FE-B4E0-755C7F644C23}" type="pres">
      <dgm:prSet presAssocID="{A8AFCC30-328D-496F-B9C0-FBE4E4663CCF}" presName="sibTrans" presStyleCnt="0"/>
      <dgm:spPr/>
    </dgm:pt>
    <dgm:pt modelId="{19C68F55-07B6-4D12-A28D-C914E0EF2239}" type="pres">
      <dgm:prSet presAssocID="{2C21E6EF-A196-463A-AFDA-3EA05131C74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A1BA1B-AB48-4D1C-ADFF-730A57E0EFF0}" type="pres">
      <dgm:prSet presAssocID="{38375ED8-9337-4F0C-889C-08680BD807BA}" presName="sibTrans" presStyleCnt="0"/>
      <dgm:spPr/>
    </dgm:pt>
    <dgm:pt modelId="{2F0D2C80-B515-4B40-AC3C-11F9028B6041}" type="pres">
      <dgm:prSet presAssocID="{4E60F46E-52CC-4663-B481-A9909DEF0FE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ABE246-2EC9-4558-94BC-6CB5F105E406}" type="pres">
      <dgm:prSet presAssocID="{051B62DF-E89A-4157-8E69-9CE6958A5745}" presName="sibTrans" presStyleCnt="0"/>
      <dgm:spPr/>
    </dgm:pt>
    <dgm:pt modelId="{1C052832-22E8-4366-AC11-D27E75122E67}" type="pres">
      <dgm:prSet presAssocID="{8AD4C518-F46F-4382-9151-2F701831E72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5B3C90C-A5B7-4067-8D22-E5D3133093AD}" type="presOf" srcId="{56AC0335-DBFE-4607-A7CD-D60DB39B12AF}" destId="{01613D00-5BBC-43F1-849A-69425E17BE78}" srcOrd="0" destOrd="0" presId="urn:microsoft.com/office/officeart/2005/8/layout/default#1"/>
    <dgm:cxn modelId="{6E3E1B63-7F47-4C5B-8392-88FB7836EF35}" srcId="{2B024C5D-E6CC-47FF-ABEB-33A78F0C23D4}" destId="{56AC0335-DBFE-4607-A7CD-D60DB39B12AF}" srcOrd="0" destOrd="0" parTransId="{276F0E2F-F36E-41C4-9F18-37D93D94A968}" sibTransId="{A8AFCC30-328D-496F-B9C0-FBE4E4663CCF}"/>
    <dgm:cxn modelId="{A5B4211A-8A59-4C00-A749-94C10E993778}" type="presOf" srcId="{2C21E6EF-A196-463A-AFDA-3EA05131C742}" destId="{19C68F55-07B6-4D12-A28D-C914E0EF2239}" srcOrd="0" destOrd="0" presId="urn:microsoft.com/office/officeart/2005/8/layout/default#1"/>
    <dgm:cxn modelId="{12A0CAC5-E3CE-441C-BA91-3F155356B00F}" type="presOf" srcId="{8AD4C518-F46F-4382-9151-2F701831E721}" destId="{1C052832-22E8-4366-AC11-D27E75122E67}" srcOrd="0" destOrd="0" presId="urn:microsoft.com/office/officeart/2005/8/layout/default#1"/>
    <dgm:cxn modelId="{90A89143-0C19-4052-8B3D-2FDD45F191F6}" type="presOf" srcId="{4E60F46E-52CC-4663-B481-A9909DEF0FE2}" destId="{2F0D2C80-B515-4B40-AC3C-11F9028B6041}" srcOrd="0" destOrd="0" presId="urn:microsoft.com/office/officeart/2005/8/layout/default#1"/>
    <dgm:cxn modelId="{98A93B25-A9F6-4C50-8B38-E4F6C5A37AF2}" srcId="{2B024C5D-E6CC-47FF-ABEB-33A78F0C23D4}" destId="{2C21E6EF-A196-463A-AFDA-3EA05131C742}" srcOrd="1" destOrd="0" parTransId="{61167F6C-46E3-4894-BDE1-3F450761CCFB}" sibTransId="{38375ED8-9337-4F0C-889C-08680BD807BA}"/>
    <dgm:cxn modelId="{56FF5DDB-1994-4D75-BCDF-791027960D9C}" type="presOf" srcId="{2B024C5D-E6CC-47FF-ABEB-33A78F0C23D4}" destId="{C0C2F3E8-E947-42F9-8EEA-B0FDBBDCF262}" srcOrd="0" destOrd="0" presId="urn:microsoft.com/office/officeart/2005/8/layout/default#1"/>
    <dgm:cxn modelId="{094A1920-548D-451D-B258-BAA5B07D99D6}" srcId="{2B024C5D-E6CC-47FF-ABEB-33A78F0C23D4}" destId="{4E60F46E-52CC-4663-B481-A9909DEF0FE2}" srcOrd="2" destOrd="0" parTransId="{26511595-5E7B-4E74-A79A-1B9323B37F9F}" sibTransId="{051B62DF-E89A-4157-8E69-9CE6958A5745}"/>
    <dgm:cxn modelId="{FF98E04E-F33B-4D08-9B5E-794028FE48CE}" srcId="{2B024C5D-E6CC-47FF-ABEB-33A78F0C23D4}" destId="{8AD4C518-F46F-4382-9151-2F701831E721}" srcOrd="3" destOrd="0" parTransId="{1D53E4A4-2506-43B0-BC51-D05F4A3CE220}" sibTransId="{C048C1F7-A5A3-4689-A931-B0C70DEA23C8}"/>
    <dgm:cxn modelId="{F1B4D357-D50F-4BF1-A21F-99E8C8D67FB6}" type="presParOf" srcId="{C0C2F3E8-E947-42F9-8EEA-B0FDBBDCF262}" destId="{01613D00-5BBC-43F1-849A-69425E17BE78}" srcOrd="0" destOrd="0" presId="urn:microsoft.com/office/officeart/2005/8/layout/default#1"/>
    <dgm:cxn modelId="{0D246B20-DF28-4DA2-A7D8-FBB29BEC35BF}" type="presParOf" srcId="{C0C2F3E8-E947-42F9-8EEA-B0FDBBDCF262}" destId="{E2668C4E-F31E-40FE-B4E0-755C7F644C23}" srcOrd="1" destOrd="0" presId="urn:microsoft.com/office/officeart/2005/8/layout/default#1"/>
    <dgm:cxn modelId="{0635ECCF-27AA-47EC-8BD0-8FB52EA27D16}" type="presParOf" srcId="{C0C2F3E8-E947-42F9-8EEA-B0FDBBDCF262}" destId="{19C68F55-07B6-4D12-A28D-C914E0EF2239}" srcOrd="2" destOrd="0" presId="urn:microsoft.com/office/officeart/2005/8/layout/default#1"/>
    <dgm:cxn modelId="{48E690E8-3A2F-4D6C-A603-354583FC94DF}" type="presParOf" srcId="{C0C2F3E8-E947-42F9-8EEA-B0FDBBDCF262}" destId="{88A1BA1B-AB48-4D1C-ADFF-730A57E0EFF0}" srcOrd="3" destOrd="0" presId="urn:microsoft.com/office/officeart/2005/8/layout/default#1"/>
    <dgm:cxn modelId="{5DA5CAF4-171C-4C1B-945F-2C3BFA627697}" type="presParOf" srcId="{C0C2F3E8-E947-42F9-8EEA-B0FDBBDCF262}" destId="{2F0D2C80-B515-4B40-AC3C-11F9028B6041}" srcOrd="4" destOrd="0" presId="urn:microsoft.com/office/officeart/2005/8/layout/default#1"/>
    <dgm:cxn modelId="{8CA04FD9-7625-46F2-B38C-5CAC4A6361DC}" type="presParOf" srcId="{C0C2F3E8-E947-42F9-8EEA-B0FDBBDCF262}" destId="{D2ABE246-2EC9-4558-94BC-6CB5F105E406}" srcOrd="5" destOrd="0" presId="urn:microsoft.com/office/officeart/2005/8/layout/default#1"/>
    <dgm:cxn modelId="{5EDDB64A-6B2E-4EEE-ABC0-54E3834F6957}" type="presParOf" srcId="{C0C2F3E8-E947-42F9-8EEA-B0FDBBDCF262}" destId="{1C052832-22E8-4366-AC11-D27E75122E67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BB82-6DE7-44BC-9E5E-A2129895D4D9}" type="datetimeFigureOut">
              <a:rPr lang="el-GR" smtClean="0"/>
              <a:t>16/5/2013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C39D0-A34D-4D7C-B0F3-0925B84F9F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380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C39D0-A34D-4D7C-B0F3-0925B84F9FA7}" type="slidenum">
              <a:rPr lang="el-GR" smtClean="0"/>
              <a:t>17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chemeClr val="tx2">
                <a:lumMod val="75000"/>
              </a:schemeClr>
            </a:gs>
            <a:gs pos="50000">
              <a:srgbClr val="111111"/>
            </a:gs>
            <a:gs pos="53000">
              <a:srgbClr val="111111"/>
            </a:gs>
            <a:gs pos="68000">
              <a:srgbClr val="384B6C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3F9C2-5073-44A1-9331-3B7D318773C6}" type="datetimeFigureOut">
              <a:rPr lang="el-GR" smtClean="0"/>
              <a:pPr/>
              <a:t>16/5/2013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F6822-F10A-4C86-87EF-601C07E86A27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Θέση κειμένου"/>
          <p:cNvSpPr>
            <a:spLocks noGrp="1"/>
          </p:cNvSpPr>
          <p:nvPr>
            <p:ph type="body" idx="1"/>
          </p:nvPr>
        </p:nvSpPr>
        <p:spPr>
          <a:xfrm>
            <a:off x="706902" y="836712"/>
            <a:ext cx="8437098" cy="4752528"/>
          </a:xfrm>
        </p:spPr>
        <p:txBody>
          <a:bodyPr>
            <a:normAutofit fontScale="32500" lnSpcReduction="20000"/>
            <a:scene3d>
              <a:camera prst="obliqueBottomLeft"/>
              <a:lightRig rig="threePt" dir="t"/>
            </a:scene3d>
            <a:sp3d/>
          </a:bodyPr>
          <a:lstStyle/>
          <a:p>
            <a:endParaRPr lang="el-GR" dirty="0" smtClean="0"/>
          </a:p>
          <a:p>
            <a:endParaRPr lang="el-GR" dirty="0" smtClean="0"/>
          </a:p>
          <a:p>
            <a:r>
              <a:rPr lang="el-GR" sz="148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Το</a:t>
            </a:r>
            <a:r>
              <a:rPr lang="el-GR" sz="135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 </a:t>
            </a:r>
            <a:r>
              <a:rPr lang="el-GR" sz="148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μέλλον</a:t>
            </a:r>
            <a:r>
              <a:rPr lang="el-GR" sz="135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 </a:t>
            </a:r>
            <a:r>
              <a:rPr lang="el-GR" sz="148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ανήκει</a:t>
            </a:r>
            <a:endParaRPr lang="el-GR" sz="13500" b="1" spc="600" dirty="0" smtClean="0">
              <a:solidFill>
                <a:srgbClr val="FFC000"/>
              </a:soli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  <a:latin typeface="Palatino Linotype" pitchFamily="18" charset="0"/>
            </a:endParaRPr>
          </a:p>
          <a:p>
            <a:pPr algn="ctr"/>
            <a:r>
              <a:rPr lang="el-GR" sz="135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 </a:t>
            </a:r>
            <a:r>
              <a:rPr lang="el-GR" sz="148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σε</a:t>
            </a:r>
            <a:r>
              <a:rPr lang="el-GR" sz="135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 </a:t>
            </a:r>
            <a:r>
              <a:rPr lang="el-GR" sz="148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όσους</a:t>
            </a:r>
            <a:r>
              <a:rPr lang="el-GR" sz="135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 </a:t>
            </a:r>
            <a:r>
              <a:rPr lang="el-GR" sz="14800" b="1" spc="600" dirty="0" smtClean="0">
                <a:solidFill>
                  <a:srgbClr val="FFC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Palatino Linotype" pitchFamily="18" charset="0"/>
              </a:rPr>
              <a:t>τολμούν</a:t>
            </a:r>
            <a:endParaRPr lang="el-GR" sz="1800" dirty="0" smtClean="0">
              <a:solidFill>
                <a:srgbClr val="FFC000"/>
              </a:soli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  <a:latin typeface="Palatino Linotype" pitchFamily="18" charset="0"/>
            </a:endParaRPr>
          </a:p>
          <a:p>
            <a:endParaRPr lang="el-GR" dirty="0" smtClean="0">
              <a:solidFill>
                <a:srgbClr val="FFC000"/>
              </a:soli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endParaRPr lang="el-GR" sz="9600" dirty="0"/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el-GR" sz="8600" dirty="0" smtClean="0">
                <a:solidFill>
                  <a:srgbClr val="E6F2AC"/>
                </a:solidFill>
              </a:rPr>
              <a:t>Παρουσίαση του έργου</a:t>
            </a:r>
            <a:r>
              <a:rPr lang="en-US" sz="8600" dirty="0" smtClean="0">
                <a:solidFill>
                  <a:srgbClr val="E6F2AC"/>
                </a:solidFill>
              </a:rPr>
              <a:t> </a:t>
            </a:r>
            <a:r>
              <a:rPr lang="en-US" sz="8600" i="1" dirty="0" smtClean="0">
                <a:solidFill>
                  <a:srgbClr val="E6F2AC"/>
                </a:solidFill>
              </a:rPr>
              <a:t>HIDDEN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el-GR" sz="8600" dirty="0" smtClean="0">
                <a:solidFill>
                  <a:srgbClr val="E6F2AC"/>
                </a:solidFill>
              </a:rPr>
              <a:t>Πρωτοβουλίες ήπιας καινοτομίας για </a:t>
            </a:r>
            <a:r>
              <a:rPr lang="el-GR" sz="8600" dirty="0" err="1" smtClean="0">
                <a:solidFill>
                  <a:srgbClr val="E6F2AC"/>
                </a:solidFill>
              </a:rPr>
              <a:t>ΜμΕ</a:t>
            </a:r>
            <a:r>
              <a:rPr lang="el-GR" sz="8600" dirty="0" smtClean="0">
                <a:solidFill>
                  <a:srgbClr val="E6F2AC"/>
                </a:solidFill>
              </a:rPr>
              <a:t> </a:t>
            </a:r>
          </a:p>
          <a:p>
            <a:endParaRPr lang="el-GR" dirty="0" smtClean="0"/>
          </a:p>
          <a:p>
            <a:endParaRPr lang="el-GR" dirty="0" smtClean="0">
              <a:effectLst>
                <a:outerShdw blurRad="50800" dist="50800" dir="5400000" algn="ctr" rotWithShape="0">
                  <a:schemeClr val="tx1">
                    <a:lumMod val="85000"/>
                  </a:schemeClr>
                </a:outerShdw>
              </a:effectLst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el-GR" dirty="0" smtClean="0"/>
              <a:t>							</a:t>
            </a:r>
            <a:r>
              <a:rPr lang="el-GR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           </a:t>
            </a:r>
            <a:r>
              <a:rPr lang="el-GR" sz="8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Ιωάννινα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el-GR" sz="8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17 Μαΐου 2013</a:t>
            </a:r>
          </a:p>
        </p:txBody>
      </p:sp>
      <p:sp>
        <p:nvSpPr>
          <p:cNvPr id="11" name="10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/>
              <a:t/>
            </a:r>
            <a:br>
              <a:rPr lang="el-GR" dirty="0"/>
            </a:b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pic>
        <p:nvPicPr>
          <p:cNvPr id="15" name="Picture 12" descr="http://t0.gstatic.com/images?q=tbn:ANd9GcTYXHHiO2F7lohjuwdnpKAZmbQgPIXp0NjIV1pd6EbMrO8nTyLD4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57693">
            <a:off x="63500" y="4869160"/>
            <a:ext cx="6092676" cy="1844823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250825" y="115888"/>
            <a:ext cx="8713788" cy="490537"/>
            <a:chOff x="158" y="73"/>
            <a:chExt cx="5489" cy="309"/>
          </a:xfrm>
        </p:grpSpPr>
        <p:pic>
          <p:nvPicPr>
            <p:cNvPr id="14" name="Picture 4" descr="imag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" y="73"/>
              <a:ext cx="571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5" descr="medquad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57" y="73"/>
              <a:ext cx="590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Διοργάνωση εργαστηρίων όπου οι συμμετέχουσες ΜΜΕ θα βελτιώσουν τις δεξιότητες τους, μέσα από την εφαρμογή μεθοδολογιών και εργαλείων για την ενίσχυση της ανταγωνιστικότητας τους &amp; για την κεφαλαιοποίηση του έργου </a:t>
            </a:r>
          </a:p>
          <a:p>
            <a:pPr algn="just"/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Λειτουργία ενός Διακρατικού Συμβουλευτικού Κέντρου «Ήπιας» καινοτομίας, το οποίο θα παρέχει ολοκληρωμένη υποστήριξη σε ΜΜΕ</a:t>
            </a: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algn="just">
              <a:buNone/>
            </a:pPr>
            <a:endParaRPr lang="el-GR" dirty="0"/>
          </a:p>
        </p:txBody>
      </p:sp>
      <p:sp>
        <p:nvSpPr>
          <p:cNvPr id="5" name="1 - Τίτλος"/>
          <p:cNvSpPr>
            <a:spLocks noGrp="1"/>
          </p:cNvSpPr>
          <p:nvPr>
            <p:ph type="title"/>
          </p:nvPr>
        </p:nvSpPr>
        <p:spPr>
          <a:scene3d>
            <a:camera prst="perspectiveAbove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l-GR" dirty="0" smtClean="0"/>
              <a:t>ΔΡΑΣΕΙΣ ΤΟΥ ΕΡΓΟΥ</a:t>
            </a:r>
            <a:r>
              <a:rPr lang="en-US" dirty="0" smtClean="0"/>
              <a:t> (</a:t>
            </a:r>
            <a:r>
              <a:rPr lang="el-GR" dirty="0" smtClean="0"/>
              <a:t>2</a:t>
            </a:r>
            <a:r>
              <a:rPr lang="en-US" dirty="0" smtClean="0"/>
              <a:t>)</a:t>
            </a: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0" cy="1224136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l-GR" b="1" dirty="0" smtClean="0">
                <a:solidFill>
                  <a:schemeClr val="accent5">
                    <a:lumMod val="50000"/>
                  </a:schemeClr>
                </a:solidFill>
              </a:rPr>
              <a:t>ΕΡΓΑΛΕΙΟΘΗΚΗ ΗΠΙΑΣ ΚΑΙΝΟΤΟΜΙΑΣ </a:t>
            </a:r>
            <a:endParaRPr lang="el-GR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marL="88900" lvl="0" indent="-6350">
              <a:spcBef>
                <a:spcPct val="0"/>
              </a:spcBef>
              <a:buAutoNum type="arabicPeriod"/>
              <a:defRPr/>
            </a:pP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 </a:t>
            </a:r>
            <a:r>
              <a:rPr lang="en-US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A</a:t>
            </a:r>
            <a:r>
              <a:rPr lang="el-GR" sz="2000" b="1" dirty="0" err="1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νάπτυξη</a:t>
            </a: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 καινοτόμων επιχειρηματικών πρακτικών</a:t>
            </a:r>
          </a:p>
          <a:p>
            <a:pPr lvl="0" algn="ctr">
              <a:spcBef>
                <a:spcPct val="0"/>
              </a:spcBef>
              <a:defRPr/>
            </a:pPr>
            <a:endParaRPr lang="el-GR" sz="1800" dirty="0" smtClean="0">
              <a:solidFill>
                <a:schemeClr val="bg1"/>
              </a:solidFill>
            </a:endParaRP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Εγκαθίδρυση επιχειρηματικών σχέσεων και συνεργασιών 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Συν-ανταγωνισμός </a:t>
            </a:r>
            <a:r>
              <a:rPr lang="el-GR" sz="2000" dirty="0" err="1" smtClean="0">
                <a:solidFill>
                  <a:schemeClr val="bg1"/>
                </a:solidFill>
              </a:rPr>
              <a:t>ΜμΕ</a:t>
            </a:r>
            <a:endParaRPr lang="el-GR" sz="2000" dirty="0" smtClean="0">
              <a:solidFill>
                <a:schemeClr val="bg1"/>
              </a:solidFill>
            </a:endParaRPr>
          </a:p>
          <a:p>
            <a:pPr marL="944563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Βήματα ανάπτυξης/συμμετοχής </a:t>
            </a:r>
            <a:r>
              <a:rPr lang="el-GR" sz="2000" dirty="0" err="1" smtClean="0">
                <a:solidFill>
                  <a:schemeClr val="bg1"/>
                </a:solidFill>
              </a:rPr>
              <a:t>ΜμΕ</a:t>
            </a:r>
            <a:r>
              <a:rPr lang="el-GR" sz="2000" dirty="0" smtClean="0">
                <a:solidFill>
                  <a:schemeClr val="bg1"/>
                </a:solidFill>
              </a:rPr>
              <a:t> σε δίκτυα και σε συνεργατικούς σχηματισμούς</a:t>
            </a:r>
          </a:p>
          <a:p>
            <a:pPr marL="944563" indent="-457200">
              <a:spcBef>
                <a:spcPct val="0"/>
              </a:spcBef>
              <a:buBlip>
                <a:blip r:embed="rId2"/>
              </a:buBlip>
              <a:defRPr/>
            </a:pPr>
            <a:endParaRPr lang="el-GR" sz="1600" dirty="0" smtClean="0"/>
          </a:p>
          <a:p>
            <a:pPr marL="95250">
              <a:spcBef>
                <a:spcPct val="0"/>
              </a:spcBef>
              <a:defRPr/>
            </a:pP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2. </a:t>
            </a:r>
            <a:r>
              <a:rPr lang="en-US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A</a:t>
            </a:r>
            <a:r>
              <a:rPr lang="el-GR" sz="2000" b="1" dirty="0" err="1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νάπτυξη</a:t>
            </a: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 δομής της εταιρείας</a:t>
            </a:r>
          </a:p>
          <a:p>
            <a:pPr marL="487363" algn="ctr">
              <a:spcBef>
                <a:spcPct val="0"/>
              </a:spcBef>
              <a:defRPr/>
            </a:pPr>
            <a:endParaRPr lang="el-GR" sz="1600" b="1" dirty="0" smtClean="0">
              <a:solidFill>
                <a:srgbClr val="00B0F0"/>
              </a:solidFill>
              <a:latin typeface="Verdana"/>
              <a:ea typeface="Calibri"/>
              <a:cs typeface="Times New Roman"/>
            </a:endParaRP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Σχεδιασμός Οργανογράμματος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Καθορισμός και περιγραφή θέσεων εργασίας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Οργανωτική δομή επιχείρησης</a:t>
            </a:r>
          </a:p>
          <a:p>
            <a:pPr marL="487363" algn="ctr">
              <a:spcBef>
                <a:spcPct val="0"/>
              </a:spcBef>
              <a:defRPr/>
            </a:pPr>
            <a:endParaRPr lang="el-GR" sz="1600" b="1" dirty="0" smtClean="0">
              <a:solidFill>
                <a:srgbClr val="00B0F0"/>
              </a:solidFill>
              <a:latin typeface="Verdana"/>
              <a:ea typeface="Calibri"/>
              <a:cs typeface="Times New Roman"/>
            </a:endParaRPr>
          </a:p>
          <a:p>
            <a:pPr marL="92075">
              <a:spcBef>
                <a:spcPct val="0"/>
              </a:spcBef>
              <a:defRPr/>
            </a:pP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3. </a:t>
            </a:r>
            <a:r>
              <a:rPr lang="en-US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A</a:t>
            </a:r>
            <a:r>
              <a:rPr lang="el-GR" sz="2000" b="1" dirty="0" err="1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νάπτυξη</a:t>
            </a: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 καινοτομιών στη συσκευασία προϊόντος</a:t>
            </a:r>
          </a:p>
          <a:p>
            <a:pPr marL="487363" algn="ctr">
              <a:spcBef>
                <a:spcPct val="0"/>
              </a:spcBef>
              <a:defRPr/>
            </a:pPr>
            <a:endParaRPr lang="el-GR" sz="1800" b="1" dirty="0" smtClean="0">
              <a:solidFill>
                <a:srgbClr val="00B0F0"/>
              </a:solidFill>
              <a:latin typeface="Verdana"/>
              <a:ea typeface="Calibri"/>
              <a:cs typeface="Times New Roman"/>
            </a:endParaRP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Βήματα για το σχεδιασμό της συσκευασίας ενός προϊόντος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Καινοτόμες και δημιουργικές συσκευασίες 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Τεχνολογίες που εφαρμόζονται σε συσκευασίες</a:t>
            </a:r>
          </a:p>
          <a:p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lvl="0">
              <a:spcBef>
                <a:spcPct val="0"/>
              </a:spcBef>
              <a:defRPr/>
            </a:pP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4. Τεχνικές προώθησης προϊόντος</a:t>
            </a:r>
          </a:p>
          <a:p>
            <a:pPr lvl="0">
              <a:spcBef>
                <a:spcPct val="0"/>
              </a:spcBef>
              <a:defRPr/>
            </a:pPr>
            <a:endParaRPr lang="el-GR" sz="1800" dirty="0" smtClean="0"/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200" dirty="0" smtClean="0">
                <a:solidFill>
                  <a:schemeClr val="bg1"/>
                </a:solidFill>
              </a:rPr>
              <a:t>Παράμετροι που επηρεάζουν την προώθηση των προϊόντων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200" dirty="0" smtClean="0">
                <a:solidFill>
                  <a:schemeClr val="bg1"/>
                </a:solidFill>
              </a:rPr>
              <a:t>Παραδοσιακά εργαλεία προώθησης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200" dirty="0" smtClean="0">
                <a:solidFill>
                  <a:schemeClr val="bg1"/>
                </a:solidFill>
              </a:rPr>
              <a:t>Εργαλεία προώθησης προϊόντων μέσω του διαδικτύου/ μέσα κοινωνικής δικτύωσης</a:t>
            </a:r>
          </a:p>
          <a:p>
            <a:pPr marL="487363">
              <a:spcBef>
                <a:spcPct val="0"/>
              </a:spcBef>
              <a:defRPr/>
            </a:pPr>
            <a:endParaRPr lang="el-GR" sz="1600" dirty="0" smtClean="0"/>
          </a:p>
          <a:p>
            <a:pPr>
              <a:spcBef>
                <a:spcPct val="0"/>
              </a:spcBef>
              <a:defRPr/>
            </a:pP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5. </a:t>
            </a:r>
            <a:r>
              <a:rPr lang="en-US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N</a:t>
            </a:r>
            <a:r>
              <a:rPr lang="el-GR" sz="2000" b="1" dirty="0" err="1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έα</a:t>
            </a: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 επιχειρηματικά μοντέλα</a:t>
            </a:r>
          </a:p>
          <a:p>
            <a:pPr>
              <a:spcBef>
                <a:spcPct val="0"/>
              </a:spcBef>
              <a:defRPr/>
            </a:pPr>
            <a:endParaRPr lang="el-GR" sz="1700" b="1" dirty="0" smtClean="0">
              <a:solidFill>
                <a:schemeClr val="bg1"/>
              </a:solidFill>
              <a:latin typeface="Verdana"/>
              <a:ea typeface="Calibri"/>
              <a:cs typeface="Times New Roman"/>
            </a:endParaRP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200" dirty="0" smtClean="0">
                <a:solidFill>
                  <a:schemeClr val="bg1"/>
                </a:solidFill>
              </a:rPr>
              <a:t>Σχεδιασμός Επιχειρηματικού μοντέλου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200" dirty="0" smtClean="0">
                <a:solidFill>
                  <a:schemeClr val="bg1"/>
                </a:solidFill>
              </a:rPr>
              <a:t>Ανάλυση και υλοποίηση στρατηγικών επιλογών</a:t>
            </a:r>
          </a:p>
          <a:p>
            <a:pPr marL="487363" algn="ctr">
              <a:spcBef>
                <a:spcPct val="0"/>
              </a:spcBef>
              <a:defRPr/>
            </a:pPr>
            <a:endParaRPr lang="el-GR" sz="1600" b="1" dirty="0" smtClean="0">
              <a:solidFill>
                <a:srgbClr val="00B0F0"/>
              </a:solidFill>
              <a:latin typeface="Verdana"/>
              <a:ea typeface="Calibri"/>
              <a:cs typeface="Times New Roman"/>
            </a:endParaRPr>
          </a:p>
          <a:p>
            <a:pPr>
              <a:spcBef>
                <a:spcPct val="0"/>
              </a:spcBef>
              <a:defRPr/>
            </a:pP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6. </a:t>
            </a:r>
            <a:r>
              <a:rPr lang="en-US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A</a:t>
            </a:r>
            <a:r>
              <a:rPr lang="el-GR" sz="2000" b="1" dirty="0" err="1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νάπτυξη</a:t>
            </a: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 νέων προϊόντων &amp; υπηρεσιών – συνεργασία με επιστημονικούς φορείς, μεταφορά τεχνολογίας</a:t>
            </a:r>
          </a:p>
          <a:p>
            <a:pPr marL="487363" algn="ctr">
              <a:spcBef>
                <a:spcPct val="0"/>
              </a:spcBef>
              <a:defRPr/>
            </a:pPr>
            <a:endParaRPr lang="el-GR" sz="1600" b="1" dirty="0" smtClean="0">
              <a:solidFill>
                <a:srgbClr val="00B0F0"/>
              </a:solidFill>
              <a:latin typeface="Verdana"/>
              <a:ea typeface="Calibri"/>
              <a:cs typeface="Times New Roman"/>
            </a:endParaRP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200" dirty="0" smtClean="0">
                <a:solidFill>
                  <a:schemeClr val="bg1"/>
                </a:solidFill>
              </a:rPr>
              <a:t>Διαδικασία ανάπτυξης νέου προϊόντος και νέας υπηρεσίας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200" dirty="0" smtClean="0">
                <a:solidFill>
                  <a:schemeClr val="bg1"/>
                </a:solidFill>
              </a:rPr>
              <a:t>Μεταφορά τεχνολογίας για την ανάπτυξη νέων προϊόντων και υπηρεσιών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200" dirty="0" smtClean="0">
                <a:solidFill>
                  <a:schemeClr val="bg1"/>
                </a:solidFill>
              </a:rPr>
              <a:t>Ευκαιρίες συνεργασίας με επιστημονικούς φορείς</a:t>
            </a:r>
          </a:p>
          <a:p>
            <a:endParaRPr lang="el-GR" dirty="0"/>
          </a:p>
        </p:txBody>
      </p:sp>
      <p:sp>
        <p:nvSpPr>
          <p:cNvPr id="7" name="1 - Τίτλος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l-GR" b="1" dirty="0" smtClean="0">
                <a:solidFill>
                  <a:schemeClr val="accent5">
                    <a:lumMod val="50000"/>
                  </a:schemeClr>
                </a:solidFill>
              </a:rPr>
              <a:t>ΕΡΓΑΛΕΙΟΘΗΚΗ ΗΠΙΑΣ ΚΑΙΝΟΤΟΜΙΑΣ </a:t>
            </a:r>
            <a:endParaRPr lang="el-GR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914400" y="1809328"/>
            <a:ext cx="7772400" cy="4572000"/>
          </a:xfrm>
        </p:spPr>
        <p:txBody>
          <a:bodyPr>
            <a:normAutofit fontScale="925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7.</a:t>
            </a: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 Σχεδιασμός Εφοδιαστικής Αλυσίδας</a:t>
            </a:r>
          </a:p>
          <a:p>
            <a:pPr lvl="0" algn="ctr">
              <a:spcBef>
                <a:spcPct val="0"/>
              </a:spcBef>
              <a:defRPr/>
            </a:pPr>
            <a:endParaRPr lang="el-GR" sz="1800" dirty="0" smtClean="0"/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400" dirty="0" smtClean="0">
                <a:solidFill>
                  <a:schemeClr val="bg1"/>
                </a:solidFill>
              </a:rPr>
              <a:t>Σύγχρονες τάσεις στη διοίκηση εφοδιαστικής αλυσίδας</a:t>
            </a:r>
          </a:p>
          <a:p>
            <a:pPr marL="944563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400" dirty="0" smtClean="0">
                <a:solidFill>
                  <a:schemeClr val="bg1"/>
                </a:solidFill>
              </a:rPr>
              <a:t>Βήματα για την υλοποίηση της διαχείρισης εφοδιαστικής αλυσίδας </a:t>
            </a:r>
          </a:p>
          <a:p>
            <a:pPr marL="944563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400" dirty="0" smtClean="0">
                <a:solidFill>
                  <a:schemeClr val="bg1"/>
                </a:solidFill>
              </a:rPr>
              <a:t>Διαχείριση πράσινης εφοδιαστικής αλυσίδας</a:t>
            </a:r>
          </a:p>
          <a:p>
            <a:pPr marL="944563" indent="-457200">
              <a:spcBef>
                <a:spcPct val="0"/>
              </a:spcBef>
              <a:buBlip>
                <a:blip r:embed="rId2"/>
              </a:buBlip>
              <a:defRPr/>
            </a:pPr>
            <a:endParaRPr lang="el-GR" sz="2000" dirty="0" smtClean="0"/>
          </a:p>
          <a:p>
            <a:pPr marL="487363">
              <a:spcBef>
                <a:spcPct val="0"/>
              </a:spcBef>
              <a:defRPr/>
            </a:pPr>
            <a:endParaRPr lang="el-GR" sz="1600" dirty="0" smtClean="0">
              <a:solidFill>
                <a:srgbClr val="E6F2AC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l-GR" sz="2000" b="1" dirty="0" smtClean="0">
                <a:solidFill>
                  <a:srgbClr val="E6F2AC"/>
                </a:solidFill>
                <a:latin typeface="Verdana"/>
                <a:ea typeface="Calibri"/>
                <a:cs typeface="Times New Roman"/>
              </a:rPr>
              <a:t>8. Ανάπτυξη ανθρώπινου δυναμικού</a:t>
            </a:r>
          </a:p>
          <a:p>
            <a:pPr>
              <a:spcBef>
                <a:spcPct val="0"/>
              </a:spcBef>
              <a:defRPr/>
            </a:pPr>
            <a:endParaRPr lang="el-GR" sz="1600" b="1" dirty="0" smtClean="0">
              <a:solidFill>
                <a:srgbClr val="00B0F0"/>
              </a:solidFill>
              <a:latin typeface="Verdana"/>
              <a:ea typeface="Calibri"/>
              <a:cs typeface="Times New Roman"/>
            </a:endParaRP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400" dirty="0" smtClean="0">
                <a:solidFill>
                  <a:schemeClr val="bg1"/>
                </a:solidFill>
              </a:rPr>
              <a:t>Καινοτόμες μέθοδοι εκπαίδευσης και ανάπτυξης προσωπικού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400" dirty="0" smtClean="0">
                <a:solidFill>
                  <a:schemeClr val="bg1"/>
                </a:solidFill>
              </a:rPr>
              <a:t>Καινοτόμες μέθοδοι παρακίνησης εργαζομένων</a:t>
            </a:r>
          </a:p>
          <a:p>
            <a:pPr marL="944563" lvl="1" indent="-457200"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2400" dirty="0" smtClean="0">
                <a:solidFill>
                  <a:schemeClr val="bg1"/>
                </a:solidFill>
              </a:rPr>
              <a:t>Εργαλεία βελτίωσης συστήματος ανθρώπινου δυναμικού</a:t>
            </a:r>
          </a:p>
          <a:p>
            <a:endParaRPr lang="el-GR" dirty="0"/>
          </a:p>
        </p:txBody>
      </p:sp>
      <p:sp>
        <p:nvSpPr>
          <p:cNvPr id="5" name="1 - Τίτλος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l-GR" b="1" dirty="0" smtClean="0">
                <a:solidFill>
                  <a:schemeClr val="accent5">
                    <a:lumMod val="50000"/>
                  </a:schemeClr>
                </a:solidFill>
              </a:rPr>
              <a:t>ΕΡΓΑΛΕΙΟΘΗΚΗ ΗΠΙΑΣ ΚΑΙΝΟΤΟΜΙΑΣ </a:t>
            </a:r>
            <a:endParaRPr lang="el-GR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Above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l-GR" dirty="0" smtClean="0"/>
              <a:t>ΣΕΜΙΝΑΡΙΑ ΕΚΠΑΙΔΕΥΣΗΣ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038600" cy="4525963"/>
          </a:xfrm>
        </p:spPr>
        <p:txBody>
          <a:bodyPr>
            <a:normAutofit fontScale="77500" lnSpcReduction="20000"/>
          </a:bodyPr>
          <a:lstStyle/>
          <a:p>
            <a:pPr marL="0" indent="0" algn="dist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Διοργάνωση </a:t>
            </a:r>
          </a:p>
          <a:p>
            <a:pPr marL="0" indent="0" algn="dist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15 Εκδηλώσεων Οικοδόμησης Ικανοτήτων</a:t>
            </a:r>
            <a:r>
              <a:rPr lang="en-US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el-GR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με στόχο την εκπαίδευση των συμμετεχόντων και τη  βελτίωση των δεξιοτήτων τους μέσα από την εφαρμογή μεθοδολογιών και εργαλείων και την παρουσίαση καλών πρακτικών</a:t>
            </a:r>
            <a:endParaRPr lang="el-GR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7" name="Picture 3" descr="F:\παράρτημα 16_φωτογραφίες\CIMG29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12776"/>
            <a:ext cx="1944216" cy="3052936"/>
          </a:xfrm>
          <a:prstGeom prst="rect">
            <a:avLst/>
          </a:prstGeom>
          <a:noFill/>
        </p:spPr>
      </p:pic>
      <p:pic>
        <p:nvPicPr>
          <p:cNvPr id="1029" name="Picture 5" descr="C:\Users\Eleni\Desktop\ΑΡΧΗ ΠΛΗΡΩΜΗΣ ΜΑΙΟΣ 2013\events\afisa_agro_hidd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852936"/>
            <a:ext cx="2425188" cy="35730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- Θέση περιεχομένου" descr="ΗΙΔΔΕΝ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541" y="1628800"/>
            <a:ext cx="8776376" cy="5157192"/>
          </a:xfrm>
        </p:spPr>
      </p:pic>
      <p:sp>
        <p:nvSpPr>
          <p:cNvPr id="7" name="1 - Τίτλος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Above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l-GR" dirty="0" smtClean="0"/>
              <a:t>ΣΕΜΙΝΑΡΙΑ ΕΚΠΑΙΔΕΥΣΗΣ</a:t>
            </a: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368152"/>
          </a:xfrm>
          <a:gradFill flip="none" rotWithShape="1">
            <a:gsLst>
              <a:gs pos="0">
                <a:schemeClr val="lt2">
                  <a:tint val="40000"/>
                  <a:satMod val="350000"/>
                </a:schemeClr>
              </a:gs>
              <a:gs pos="40000">
                <a:schemeClr val="lt2">
                  <a:tint val="45000"/>
                  <a:shade val="99000"/>
                  <a:satMod val="350000"/>
                </a:schemeClr>
              </a:gs>
              <a:gs pos="100000">
                <a:schemeClr val="lt2">
                  <a:shade val="20000"/>
                  <a:satMod val="255000"/>
                </a:scheme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el-GR" sz="2800" dirty="0" smtClean="0">
                <a:solidFill>
                  <a:srgbClr val="00B050"/>
                </a:solidFill>
                <a:latin typeface="Arial Black" pitchFamily="34" charset="0"/>
              </a:rPr>
              <a:t>ΜΟΝΤΕΛΟΠΟΙΗΣΗ ΤΩΝ ΑΠΟΤΕΛΕΣΜΑΤΩΝ ΤΗΣ ΗΠΙΑΣ ΚΑΙΝΟΤΟΜΙΑΣ</a:t>
            </a:r>
            <a:endParaRPr lang="el-GR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 marL="342900" algn="just">
              <a:lnSpc>
                <a:spcPct val="150000"/>
              </a:lnSpc>
              <a:spcBef>
                <a:spcPct val="0"/>
              </a:spcBef>
              <a:buNone/>
              <a:defRPr/>
            </a:pPr>
            <a:endParaRPr lang="el-GR" sz="24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342900" algn="just">
              <a:lnSpc>
                <a:spcPct val="150000"/>
              </a:lnSpc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Ανάπτυξη Δεικτών Μέτρησης &amp; Προώθησης από Περιφέρειες  (</a:t>
            </a:r>
            <a:r>
              <a:rPr lang="en-US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Scoreboard)</a:t>
            </a:r>
            <a:endParaRPr lang="el-GR" sz="32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342900" algn="just">
              <a:lnSpc>
                <a:spcPct val="150000"/>
              </a:lnSpc>
              <a:spcBef>
                <a:spcPct val="0"/>
              </a:spcBef>
              <a:buNone/>
              <a:defRPr/>
            </a:pPr>
            <a:endParaRPr lang="el-GR" sz="16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342900" algn="just">
              <a:lnSpc>
                <a:spcPct val="150000"/>
              </a:lnSpc>
              <a:spcBef>
                <a:spcPct val="0"/>
              </a:spcBef>
              <a:buNone/>
              <a:defRPr/>
            </a:pPr>
            <a:endParaRPr lang="en-US" sz="1600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342900" algn="just">
              <a:lnSpc>
                <a:spcPct val="150000"/>
              </a:lnSpc>
              <a:spcBef>
                <a:spcPct val="0"/>
              </a:spcBef>
              <a:buBlip>
                <a:blip r:embed="rId2"/>
              </a:buBlip>
              <a:defRPr/>
            </a:pPr>
            <a:r>
              <a:rPr lang="el-GR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Προτάσεις Πολιτικής για Υποστήριξη Ήπιας Καινοτομίας (</a:t>
            </a:r>
            <a:r>
              <a:rPr lang="en-US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Policy Roadmap)</a:t>
            </a:r>
            <a:endParaRPr lang="en-US" sz="1800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l-GR" b="1" dirty="0" smtClean="0"/>
              <a:t>ΚΕΦΑΛΑΙΟΠΟΙΗΣΗ ΤΟΥ ΕΡΓΟΥ</a:t>
            </a:r>
            <a:endParaRPr lang="el-GR" dirty="0"/>
          </a:p>
        </p:txBody>
      </p:sp>
      <p:grpSp>
        <p:nvGrpSpPr>
          <p:cNvPr id="3" name="Diagram 18"/>
          <p:cNvGrpSpPr>
            <a:grpSpLocks noGrp="1" noChangeAspect="1"/>
          </p:cNvGrpSpPr>
          <p:nvPr/>
        </p:nvGrpSpPr>
        <p:grpSpPr bwMode="auto">
          <a:xfrm>
            <a:off x="899592" y="1628800"/>
            <a:ext cx="7651576" cy="4525962"/>
            <a:chOff x="1043" y="1210"/>
            <a:chExt cx="3041" cy="2556"/>
          </a:xfrm>
        </p:grpSpPr>
        <p:sp>
          <p:nvSpPr>
            <p:cNvPr id="5" name="_s24597"/>
            <p:cNvSpPr>
              <a:spLocks noChangeArrowheads="1" noTextEdit="1"/>
            </p:cNvSpPr>
            <p:nvPr/>
          </p:nvSpPr>
          <p:spPr bwMode="auto">
            <a:xfrm>
              <a:off x="1948" y="1210"/>
              <a:ext cx="1818" cy="1817"/>
            </a:xfrm>
            <a:custGeom>
              <a:avLst/>
              <a:gdLst>
                <a:gd name="T0" fmla="*/ 674 w 21600"/>
                <a:gd name="T1" fmla="*/ 31 h 21600"/>
                <a:gd name="T2" fmla="*/ 422 w 21600"/>
                <a:gd name="T3" fmla="*/ 328 h 21600"/>
                <a:gd name="T4" fmla="*/ 752 w 21600"/>
                <a:gd name="T5" fmla="*/ 323 h 21600"/>
                <a:gd name="T6" fmla="*/ 1106 w 21600"/>
                <a:gd name="T7" fmla="*/ -210 h 21600"/>
                <a:gd name="T8" fmla="*/ 1413 w 21600"/>
                <a:gd name="T9" fmla="*/ 229 h 21600"/>
                <a:gd name="T10" fmla="*/ 975 w 21600"/>
                <a:gd name="T11" fmla="*/ 53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0 w 21600"/>
                <a:gd name="T19" fmla="*/ 3162 h 21600"/>
                <a:gd name="T20" fmla="*/ 18440 w 21600"/>
                <a:gd name="T21" fmla="*/ 18438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6" name="_s24598"/>
            <p:cNvSpPr>
              <a:spLocks noChangeArrowheads="1" noTextEdit="1"/>
            </p:cNvSpPr>
            <p:nvPr/>
          </p:nvSpPr>
          <p:spPr bwMode="auto">
            <a:xfrm rot="7200000">
              <a:off x="2196" y="1640"/>
              <a:ext cx="1817" cy="1818"/>
            </a:xfrm>
            <a:custGeom>
              <a:avLst/>
              <a:gdLst>
                <a:gd name="T0" fmla="*/ 673 w 21600"/>
                <a:gd name="T1" fmla="*/ 31 h 21600"/>
                <a:gd name="T2" fmla="*/ 422 w 21600"/>
                <a:gd name="T3" fmla="*/ 329 h 21600"/>
                <a:gd name="T4" fmla="*/ 752 w 21600"/>
                <a:gd name="T5" fmla="*/ 324 h 21600"/>
                <a:gd name="T6" fmla="*/ 1106 w 21600"/>
                <a:gd name="T7" fmla="*/ -210 h 21600"/>
                <a:gd name="T8" fmla="*/ 1413 w 21600"/>
                <a:gd name="T9" fmla="*/ 229 h 21600"/>
                <a:gd name="T10" fmla="*/ 974 w 21600"/>
                <a:gd name="T11" fmla="*/ 53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2 w 21600"/>
                <a:gd name="T19" fmla="*/ 3160 h 21600"/>
                <a:gd name="T20" fmla="*/ 18438 w 21600"/>
                <a:gd name="T21" fmla="*/ 1844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7" name="_s24600"/>
            <p:cNvSpPr>
              <a:spLocks noChangeArrowheads="1" noTextEdit="1"/>
            </p:cNvSpPr>
            <p:nvPr/>
          </p:nvSpPr>
          <p:spPr bwMode="auto">
            <a:xfrm rot="-7200000">
              <a:off x="1700" y="1640"/>
              <a:ext cx="1817" cy="1818"/>
            </a:xfrm>
            <a:custGeom>
              <a:avLst/>
              <a:gdLst>
                <a:gd name="T0" fmla="*/ 673 w 21600"/>
                <a:gd name="T1" fmla="*/ 31 h 21600"/>
                <a:gd name="T2" fmla="*/ 422 w 21600"/>
                <a:gd name="T3" fmla="*/ 329 h 21600"/>
                <a:gd name="T4" fmla="*/ 752 w 21600"/>
                <a:gd name="T5" fmla="*/ 324 h 21600"/>
                <a:gd name="T6" fmla="*/ 1106 w 21600"/>
                <a:gd name="T7" fmla="*/ -210 h 21600"/>
                <a:gd name="T8" fmla="*/ 1413 w 21600"/>
                <a:gd name="T9" fmla="*/ 229 h 21600"/>
                <a:gd name="T10" fmla="*/ 974 w 21600"/>
                <a:gd name="T11" fmla="*/ 53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2 w 21600"/>
                <a:gd name="T19" fmla="*/ 3160 h 21600"/>
                <a:gd name="T20" fmla="*/ 18438 w 21600"/>
                <a:gd name="T21" fmla="*/ 1844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8" name="_s24595"/>
            <p:cNvSpPr>
              <a:spLocks noChangeArrowheads="1"/>
            </p:cNvSpPr>
            <p:nvPr/>
          </p:nvSpPr>
          <p:spPr bwMode="auto">
            <a:xfrm>
              <a:off x="3355" y="1542"/>
              <a:ext cx="729" cy="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 dirty="0" smtClean="0"/>
                <a:t>K</a:t>
              </a:r>
              <a:r>
                <a:rPr lang="el-GR" sz="2400" b="1" dirty="0" smtClean="0"/>
                <a:t>ΛΑΔΟΣ</a:t>
              </a:r>
              <a:endParaRPr lang="el-GR" sz="2400" b="1" dirty="0"/>
            </a:p>
          </p:txBody>
        </p:sp>
        <p:sp>
          <p:nvSpPr>
            <p:cNvPr id="9" name="_s24596"/>
            <p:cNvSpPr>
              <a:spLocks noChangeArrowheads="1"/>
            </p:cNvSpPr>
            <p:nvPr/>
          </p:nvSpPr>
          <p:spPr bwMode="auto">
            <a:xfrm>
              <a:off x="2494" y="3037"/>
              <a:ext cx="729" cy="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l-GR" sz="2000" b="1" dirty="0" err="1" smtClean="0"/>
                <a:t>ΜμΕ</a:t>
              </a:r>
              <a:endParaRPr lang="el-GR" sz="2000" b="1" dirty="0"/>
            </a:p>
          </p:txBody>
        </p:sp>
        <p:sp>
          <p:nvSpPr>
            <p:cNvPr id="10" name="_s24599"/>
            <p:cNvSpPr>
              <a:spLocks noChangeArrowheads="1"/>
            </p:cNvSpPr>
            <p:nvPr/>
          </p:nvSpPr>
          <p:spPr bwMode="auto">
            <a:xfrm>
              <a:off x="1043" y="1679"/>
              <a:ext cx="1497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l-GR" sz="2400" b="1" dirty="0"/>
                <a:t>ΠΕΡΙΦΕΡΕΙΑΚΕΣ </a:t>
              </a:r>
            </a:p>
            <a:p>
              <a:pPr algn="ctr"/>
              <a:r>
                <a:rPr lang="el-GR" sz="2400" b="1" dirty="0"/>
                <a:t>ΠΟΛΙΤΙΚΕΣ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Nd9GcQOescVzfPhTdWmZ-XN39EeTuoVe-KM05ZUrY_PVkXpk9_cnS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14908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CCFF99"/>
            </a:outerShdw>
          </a:effectLst>
          <a:scene3d>
            <a:camera prst="orthographicFront"/>
            <a:lightRig rig="threePt" dir="t"/>
          </a:scene3d>
          <a:sp3d prstMaterial="translucentPowder">
            <a:bevelT prst="angle"/>
          </a:sp3d>
        </p:spPr>
      </p:pic>
      <p:sp>
        <p:nvSpPr>
          <p:cNvPr id="2" name="1 - Ορθογώνιο"/>
          <p:cNvSpPr/>
          <p:nvPr/>
        </p:nvSpPr>
        <p:spPr>
          <a:xfrm>
            <a:off x="1043608" y="1700808"/>
            <a:ext cx="75873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000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el-GR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</a:rPr>
              <a:t>Ευχαριστώ για την προσοχή σας </a:t>
            </a:r>
          </a:p>
          <a:p>
            <a:pPr algn="r"/>
            <a:r>
              <a:rPr lang="en-US" sz="1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</a:rPr>
              <a:t>E-mail: e.kalampoka@php.gov.gr</a:t>
            </a:r>
            <a:endParaRPr lang="el-GR" sz="1600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pPr algn="ctr"/>
            <a:endParaRPr lang="el-GR" sz="4000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pPr algn="ctr"/>
            <a:endParaRPr lang="el-GR" sz="4000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l-GR" b="1" dirty="0" smtClean="0">
                <a:solidFill>
                  <a:srgbClr val="660066"/>
                </a:solidFill>
              </a:rPr>
              <a:t>ΣΤΡΑΤΗΓΙΚΗ ΠΡΟΤΕΡΑΙΟΤΗΤΑ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04800" y="1554162"/>
            <a:ext cx="8587680" cy="4971182"/>
          </a:xfrm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endParaRPr lang="el-GR" dirty="0" smtClean="0"/>
          </a:p>
          <a:p>
            <a:pPr algn="just">
              <a:lnSpc>
                <a:spcPct val="90000"/>
              </a:lnSpc>
              <a:buNone/>
            </a:pPr>
            <a:endParaRPr lang="el-GR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just">
              <a:lnSpc>
                <a:spcPct val="90000"/>
              </a:lnSpc>
              <a:buNone/>
            </a:pPr>
            <a:r>
              <a:rPr lang="el-GR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Οι Μικρομεσαίες επιχειρήσεις αποτελούν το βασικό </a:t>
            </a:r>
            <a:r>
              <a:rPr lang="el-GR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«πρωταγωνιστή»</a:t>
            </a:r>
            <a:r>
              <a:rPr lang="el-GR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στην καινοτομία.</a:t>
            </a:r>
          </a:p>
          <a:p>
            <a:pPr algn="just">
              <a:lnSpc>
                <a:spcPct val="90000"/>
              </a:lnSpc>
              <a:buNone/>
            </a:pPr>
            <a:r>
              <a:rPr lang="el-GR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</a:p>
          <a:p>
            <a:pPr algn="just">
              <a:lnSpc>
                <a:spcPct val="90000"/>
              </a:lnSpc>
              <a:buNone/>
            </a:pPr>
            <a:r>
              <a:rPr lang="el-GR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Η ανάπτυξη των ΜΜΕ συμβάλλει</a:t>
            </a:r>
            <a:r>
              <a:rPr lang="el-GR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στην κοινωνικοοικονομική ανάπτυξη</a:t>
            </a:r>
            <a:r>
              <a:rPr lang="el-GR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l-GR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τον ανταγωνισμό και τη δημιουργία θέσεων εργασίας</a:t>
            </a:r>
            <a:r>
              <a:rPr lang="el-GR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  <a:p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914400" y="441251"/>
            <a:ext cx="6858000" cy="107429"/>
          </a:xfrm>
        </p:spPr>
        <p:txBody>
          <a:bodyPr>
            <a:noAutofit/>
          </a:bodyPr>
          <a:lstStyle/>
          <a:p>
            <a:endParaRPr lang="el-GR" sz="5400" dirty="0">
              <a:solidFill>
                <a:srgbClr val="7030A0"/>
              </a:solidFill>
            </a:endParaRPr>
          </a:p>
        </p:txBody>
      </p:sp>
      <p:pic>
        <p:nvPicPr>
          <p:cNvPr id="5" name="4 - Θέση εικόνας" descr="Εικόνα12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691174" y="1844824"/>
            <a:ext cx="7697250" cy="4752528"/>
          </a:xfrm>
          <a:effectLst>
            <a:outerShdw blurRad="431800" dist="165100" dir="12000000" sx="99000" sy="99000" algn="ctr" rotWithShape="0">
              <a:srgbClr val="00B0F0">
                <a:alpha val="88000"/>
              </a:srgbClr>
            </a:outerShdw>
            <a:reflection blurRad="1000" stA="49000" endA="500" endPos="10000" dist="900" dir="5400000" sy="-90000" algn="bl" rotWithShape="0"/>
          </a:effectLst>
          <a:scene3d>
            <a:camera prst="perspectiveRelaxedModerately"/>
            <a:lightRig rig="balanced" dir="t">
              <a:rot lat="0" lon="0" rev="7200000"/>
            </a:lightRig>
          </a:scene3d>
          <a:sp3d z="-31750" extrusionH="76200" contourW="12700" prstMaterial="matte">
            <a:bevelT w="228600" h="139700"/>
            <a:bevelB w="152400" h="6350"/>
            <a:extrusionClr>
              <a:srgbClr val="CCFF99"/>
            </a:extrusionClr>
            <a:contourClr>
              <a:srgbClr val="CCFF66"/>
            </a:contourClr>
          </a:sp3d>
        </p:spPr>
      </p:pic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914400" y="692696"/>
            <a:ext cx="6858000" cy="1143248"/>
          </a:xfrm>
        </p:spPr>
        <p:txBody>
          <a:bodyPr>
            <a:noAutofit/>
          </a:bodyPr>
          <a:lstStyle/>
          <a:p>
            <a:pPr algn="ctr"/>
            <a:r>
              <a:rPr lang="el-GR" sz="5400" b="1" dirty="0" smtClean="0">
                <a:solidFill>
                  <a:srgbClr val="CCFF66"/>
                </a:solidFill>
                <a:cs typeface="Aharoni" pitchFamily="2" charset="-79"/>
              </a:rPr>
              <a:t>ΓΕΩΡΓΑΦΙΚΗ ΔΙΑΣΤΑΣΗ</a:t>
            </a:r>
            <a:endParaRPr lang="el-GR" sz="5400" b="1" dirty="0">
              <a:solidFill>
                <a:srgbClr val="CCFF66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CCFF66"/>
                </a:solidFill>
              </a:rPr>
              <a:t>HIDDEN INNOVATION FOR SMEs</a:t>
            </a:r>
            <a:endParaRPr lang="el-GR" dirty="0">
              <a:solidFill>
                <a:srgbClr val="CCFF66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83149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Υλοποιείται στο πλαίσιο του Προγράμματος Διακρατικής Συνεργασίας «</a:t>
            </a:r>
            <a:r>
              <a:rPr lang="el-GR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Μεσογειακός Χώρος»</a:t>
            </a:r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Συμμετέχουν Εταίροι από την Ελλάδα, Ιταλία, Γαλλία, Πορτογαλία &amp; Ισπανία</a:t>
            </a:r>
          </a:p>
          <a:p>
            <a:pPr>
              <a:lnSpc>
                <a:spcPct val="150000"/>
              </a:lnSpc>
            </a:pPr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Προϋπολογισμός  €</a:t>
            </a:r>
            <a:r>
              <a:rPr lang="en-GB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1,489,710.02</a:t>
            </a:r>
            <a:endParaRPr lang="el-GR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l-GR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Παροχή </a:t>
            </a:r>
            <a:r>
              <a:rPr lang="el-GR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μοντέλων, μεθοδολογιών και δυναμικών εργαλείων</a:t>
            </a:r>
            <a:r>
              <a:rPr lang="el-GR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που θα προωθήσουν την καινοτομία κυρίως στους  τομείς της οργάνωσης και του </a:t>
            </a:r>
            <a:r>
              <a:rPr lang="el-GR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marketing</a:t>
            </a:r>
            <a:r>
              <a:rPr lang="el-GR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σε Μικρομεσαίες Επιχειρήσεις (ΜΜΕ) που δραστηριοποιούνται </a:t>
            </a:r>
            <a:r>
              <a:rPr lang="el-GR" b="1" i="1" u="sng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σε κλάδους προστιθέμενης αξίας</a:t>
            </a:r>
            <a:endParaRPr lang="el-GR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4 - Τίτλος"/>
          <p:cNvSpPr>
            <a:spLocks noGrp="1"/>
          </p:cNvSpPr>
          <p:nvPr>
            <p:ph type="title"/>
          </p:nvPr>
        </p:nvSpPr>
        <p:spPr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l-GR" b="1" dirty="0" smtClean="0">
                <a:solidFill>
                  <a:srgbClr val="660066"/>
                </a:solidFill>
              </a:rPr>
              <a:t>ΣΤΟΧΟΣ ΤΟΥ ΕΡΓΟΥ</a:t>
            </a: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effectLst>
            <a:glow rad="101500">
              <a:schemeClr val="accent3">
                <a:alpha val="42000"/>
                <a:satMod val="120000"/>
              </a:schemeClr>
            </a:glow>
            <a:softEdge rad="635000"/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extrusionH="76200" prstMaterial="powder">
            <a:bevelT w="184150" h="69850" prst="softRound"/>
            <a:extrusionClr>
              <a:schemeClr val="accent4">
                <a:lumMod val="40000"/>
                <a:lumOff val="60000"/>
              </a:schemeClr>
            </a:extrusionClr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l-GR" b="1" dirty="0" smtClean="0"/>
              <a:t>ΚΛΕΙΔΙ: ΗΠΙΑ ΚΑΙΝΟΤΟΜΙΑ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l-GR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endParaRPr lang="en-US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endParaRPr lang="el-GR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el-GR" dirty="0"/>
          </a:p>
        </p:txBody>
      </p:sp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2300774657"/>
              </p:ext>
            </p:extLst>
          </p:nvPr>
        </p:nvGraphicFramePr>
        <p:xfrm>
          <a:off x="1187625" y="2060848"/>
          <a:ext cx="7200799" cy="4149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87208" cy="1162050"/>
          </a:xfrm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1002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l-GR" sz="3600" b="1" dirty="0" smtClean="0">
                <a:solidFill>
                  <a:schemeClr val="tx2">
                    <a:lumMod val="25000"/>
                  </a:schemeClr>
                </a:solidFill>
              </a:rPr>
              <a:t>ΤΟΜΕΙΣ ΕΝΔΙΑΦΕΡΟΝΤΟΣ</a:t>
            </a:r>
            <a:br>
              <a:rPr lang="el-GR" sz="3600" b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el-GR" sz="3600" b="1" dirty="0" smtClean="0">
                <a:solidFill>
                  <a:schemeClr val="tx2">
                    <a:lumMod val="25000"/>
                  </a:schemeClr>
                </a:solidFill>
              </a:rPr>
              <a:t>ΓΙΑ ΤΗΝ ΠΕΡΙΦΕΡΕΙΑ ΗΠΕΙΡΟΥ</a:t>
            </a:r>
            <a:r>
              <a:rPr lang="el-GR" sz="3600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endParaRPr lang="el-GR" sz="3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1" name="20 - Θέση κειμένου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l-GR" dirty="0" smtClean="0"/>
          </a:p>
          <a:p>
            <a:r>
              <a:rPr lang="el-GR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Τουρισμός</a:t>
            </a:r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</p:txBody>
      </p:sp>
      <p:pic>
        <p:nvPicPr>
          <p:cNvPr id="22" name="21 - Θέση περιεχομένου" descr="3[1]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3212976"/>
            <a:ext cx="5486400" cy="1062811"/>
          </a:xfrm>
          <a:effectLst>
            <a:softEdge rad="63500"/>
          </a:effectLst>
        </p:spPr>
      </p:pic>
      <p:pic>
        <p:nvPicPr>
          <p:cNvPr id="2054" name="Picture 6" descr="C:\Users\ΠΑΤΣΗΣ\Pictures\llllllll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328592"/>
            <a:ext cx="5760640" cy="1340768"/>
          </a:xfrm>
          <a:prstGeom prst="rect">
            <a:avLst/>
          </a:prstGeom>
          <a:noFill/>
          <a:effectLst>
            <a:softEdge rad="127000"/>
          </a:effectLst>
          <a:scene3d>
            <a:camera prst="obliqueTopRight"/>
            <a:lightRig rig="threePt" dir="t"/>
          </a:scene3d>
        </p:spPr>
      </p:pic>
      <p:pic>
        <p:nvPicPr>
          <p:cNvPr id="2056" name="Picture 8" descr="http://www.hiddenproject.eu/docs/slider/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628800"/>
            <a:ext cx="5940152" cy="1152128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26" name="25 - Ορθογώνιο"/>
          <p:cNvSpPr/>
          <p:nvPr/>
        </p:nvSpPr>
        <p:spPr>
          <a:xfrm>
            <a:off x="323528" y="4656038"/>
            <a:ext cx="3779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Αγροδιατροφικός</a:t>
            </a:r>
            <a:r>
              <a:rPr lang="el-GR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τομέας</a:t>
            </a:r>
          </a:p>
        </p:txBody>
      </p:sp>
      <p:sp>
        <p:nvSpPr>
          <p:cNvPr id="27" name="26 - Ορθογώνιο"/>
          <p:cNvSpPr/>
          <p:nvPr/>
        </p:nvSpPr>
        <p:spPr>
          <a:xfrm>
            <a:off x="6022248" y="3244334"/>
            <a:ext cx="2525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Χειροτεχνία</a:t>
            </a:r>
            <a:endParaRPr lang="el-GR" sz="3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>
            <a:normAutofit fontScale="25000" lnSpcReduction="20000"/>
          </a:bodyPr>
          <a:lstStyle/>
          <a:p>
            <a:pPr algn="just">
              <a:spcBef>
                <a:spcPct val="0"/>
              </a:spcBef>
              <a:buNone/>
              <a:defRPr/>
            </a:pPr>
            <a:r>
              <a:rPr lang="el-GR" sz="4000" b="1" dirty="0" smtClean="0">
                <a:solidFill>
                  <a:srgbClr val="D2F525"/>
                </a:solidFill>
              </a:rPr>
              <a:t> </a:t>
            </a:r>
            <a:endParaRPr lang="el-GR" sz="3200" b="1" dirty="0" smtClean="0">
              <a:solidFill>
                <a:schemeClr val="tx2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r>
              <a:rPr lang="el-GR" sz="4000" b="1" dirty="0" smtClean="0">
                <a:solidFill>
                  <a:schemeClr val="accent1"/>
                </a:solidFill>
              </a:rPr>
              <a:t>   </a:t>
            </a: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endParaRPr lang="el-GR" sz="4000" b="1" dirty="0" smtClean="0">
              <a:solidFill>
                <a:schemeClr val="accent1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r>
              <a:rPr lang="el-GR" sz="9600" b="1" dirty="0" smtClean="0">
                <a:solidFill>
                  <a:schemeClr val="accent1"/>
                </a:solidFill>
              </a:rPr>
              <a:t>                                  </a:t>
            </a:r>
            <a:endParaRPr lang="el-GR" sz="9600" b="1" dirty="0" smtClean="0">
              <a:solidFill>
                <a:srgbClr val="D2F525"/>
              </a:solidFill>
            </a:endParaRPr>
          </a:p>
          <a:p>
            <a:pPr lvl="0">
              <a:buNone/>
            </a:pPr>
            <a:endParaRPr lang="el-GR" sz="32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>
              <a:buNone/>
            </a:pPr>
            <a:endParaRPr lang="el-GR" sz="32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>
              <a:buNone/>
            </a:pPr>
            <a:endParaRPr lang="el-GR" sz="32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>
              <a:buNone/>
            </a:pPr>
            <a:endParaRPr lang="el-GR" sz="32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>
              <a:buNone/>
            </a:pPr>
            <a:endParaRPr lang="el-GR" sz="32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>
              <a:buNone/>
            </a:pPr>
            <a:endParaRPr lang="el-GR" sz="32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>
              <a:buNone/>
            </a:pPr>
            <a:endParaRPr lang="el-GR" sz="32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 algn="ctr">
              <a:buNone/>
            </a:pPr>
            <a:r>
              <a:rPr lang="el-GR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ΜΟΝΤΕΛΟ «ΤΡΙΠΛΟΥ ΕΛΙΚΑ» </a:t>
            </a:r>
          </a:p>
          <a:p>
            <a:pPr lvl="0" algn="ctr">
              <a:buNone/>
            </a:pPr>
            <a:endParaRPr lang="el-GR" sz="3200" b="1" dirty="0" smtClean="0">
              <a:solidFill>
                <a:srgbClr val="CCFF66"/>
              </a:solidFill>
            </a:endParaRPr>
          </a:p>
          <a:p>
            <a:pPr lvl="0" algn="ctr">
              <a:buNone/>
            </a:pPr>
            <a:endParaRPr lang="el-GR" sz="3200" b="1" dirty="0" smtClean="0">
              <a:solidFill>
                <a:srgbClr val="CCFF66"/>
              </a:solidFill>
            </a:endParaRPr>
          </a:p>
          <a:p>
            <a:pPr algn="ctr">
              <a:buNone/>
            </a:pPr>
            <a:endParaRPr lang="el-GR" sz="3200" b="1" dirty="0" smtClean="0">
              <a:solidFill>
                <a:srgbClr val="CCFF66"/>
              </a:solidFill>
            </a:endParaRPr>
          </a:p>
          <a:p>
            <a:pPr algn="ctr">
              <a:buNone/>
            </a:pPr>
            <a:endParaRPr lang="el-GR" sz="3200" b="1" dirty="0" smtClean="0">
              <a:solidFill>
                <a:srgbClr val="CCFF66"/>
              </a:solidFill>
            </a:endParaRPr>
          </a:p>
          <a:p>
            <a:pPr algn="ctr">
              <a:buNone/>
            </a:pPr>
            <a:r>
              <a:rPr lang="el-GR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ΔΗΜΙΟΥΡΓΙΑ ΒΙΩΣΙΜΟΥ </a:t>
            </a:r>
          </a:p>
          <a:p>
            <a:pPr algn="ctr">
              <a:buNone/>
            </a:pPr>
            <a:r>
              <a:rPr lang="el-GR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ΔΙΚΤΥΟΥ </a:t>
            </a:r>
            <a:r>
              <a:rPr lang="el-GR" sz="96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ΜμΕ</a:t>
            </a:r>
            <a:r>
              <a:rPr lang="el-GR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n-US" sz="96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>
              <a:buNone/>
            </a:pPr>
            <a:endParaRPr lang="el-GR" sz="96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>
              <a:buNone/>
            </a:pPr>
            <a:endParaRPr lang="el-GR" sz="3200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el-GR" dirty="0" smtClean="0"/>
          </a:p>
          <a:p>
            <a:pPr lvl="8">
              <a:spcBef>
                <a:spcPct val="0"/>
              </a:spcBef>
              <a:buNone/>
              <a:defRPr/>
            </a:pPr>
            <a:endParaRPr lang="el-GR" sz="3600" b="1" dirty="0" smtClean="0">
              <a:solidFill>
                <a:srgbClr val="D2F525"/>
              </a:solidFill>
            </a:endParaRPr>
          </a:p>
          <a:p>
            <a:pPr lvl="8">
              <a:spcBef>
                <a:spcPct val="0"/>
              </a:spcBef>
              <a:buNone/>
              <a:defRPr/>
            </a:pPr>
            <a:r>
              <a:rPr lang="el-GR" sz="3600" b="1" dirty="0" smtClean="0">
                <a:solidFill>
                  <a:srgbClr val="D2F525"/>
                </a:solidFill>
              </a:rPr>
              <a:t>  </a:t>
            </a:r>
            <a:endParaRPr lang="en-US" sz="3600" b="1" dirty="0" smtClean="0">
              <a:solidFill>
                <a:srgbClr val="D2F525"/>
              </a:solidFill>
            </a:endParaRPr>
          </a:p>
        </p:txBody>
      </p:sp>
      <p:sp>
        <p:nvSpPr>
          <p:cNvPr id="4" name="1 - Τίτλος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792088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l-GR" sz="3600" b="1" dirty="0" smtClean="0">
                <a:solidFill>
                  <a:schemeClr val="tx2">
                    <a:lumMod val="25000"/>
                  </a:schemeClr>
                </a:solidFill>
              </a:rPr>
              <a:t>ΧΑΡΤΟΓΡΑΦΗΣΗ ΗΠΙΑΣ ΚΑΙΝΟΤΟΜΙΑΣ</a:t>
            </a:r>
            <a:r>
              <a:rPr lang="el-GR" sz="3600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endParaRPr lang="el-GR" sz="36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5" name="Picture 2" descr="C:\Users\ANTHONY\Desktop\EVENTS\PICTURES\images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340768"/>
            <a:ext cx="2303140" cy="1749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</p:pic>
      <p:pic>
        <p:nvPicPr>
          <p:cNvPr id="6" name="Picture 3" descr="C:\Users\ANTHONY\Desktop\EVENTS\PICTURES\images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2304256" cy="1725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Above"/>
            <a:lightRig rig="threePt" dir="t"/>
          </a:scene3d>
          <a:sp3d>
            <a:bevelT w="101600" prst="riblet"/>
          </a:sp3d>
        </p:spPr>
      </p:pic>
      <p:sp>
        <p:nvSpPr>
          <p:cNvPr id="7" name="Right Arrow 9"/>
          <p:cNvSpPr/>
          <p:nvPr/>
        </p:nvSpPr>
        <p:spPr>
          <a:xfrm rot="5400000">
            <a:off x="2267744" y="4653136"/>
            <a:ext cx="576064" cy="2880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l-GR" dirty="0"/>
          </a:p>
        </p:txBody>
      </p:sp>
      <p:sp>
        <p:nvSpPr>
          <p:cNvPr id="10" name="9 - TextBox"/>
          <p:cNvSpPr txBox="1"/>
          <p:nvPr/>
        </p:nvSpPr>
        <p:spPr>
          <a:xfrm>
            <a:off x="5004048" y="306896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Καταγραφή Αναγκών </a:t>
            </a:r>
            <a:r>
              <a:rPr lang="el-GR" sz="2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ΜμΕ</a:t>
            </a:r>
            <a:endParaRPr lang="el-GR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323528" y="3284984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Εντοπισμός  Καλών Πρακτικών</a:t>
            </a:r>
            <a:endParaRPr lang="el-GR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2" name="Picture 3" descr="C:\Users\ANTHONY\Desktop\EVENTS\PICTURES\download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4547" y="4149080"/>
            <a:ext cx="1699901" cy="2505084"/>
          </a:xfrm>
          <a:prstGeom prst="rect">
            <a:avLst/>
          </a:prstGeom>
          <a:ln/>
          <a:scene3d>
            <a:camera prst="isometricOffAxis2Left"/>
            <a:lightRig rig="brightRoom" dir="tl">
              <a:rot lat="0" lon="0" rev="8700000"/>
            </a:lightRig>
          </a:scene3d>
          <a:sp3d>
            <a:bevelT w="0" h="0"/>
            <a:contourClr>
              <a:schemeClr val="accent2">
                <a:tint val="70000"/>
              </a:schemeClr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scene3d>
            <a:camera prst="perspectiveAbove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l-GR" dirty="0" smtClean="0"/>
              <a:t>ΔΡΑΣΕΙΣ ΤΟΥ ΕΡΓΟΥ</a:t>
            </a:r>
            <a:r>
              <a:rPr lang="en-US" dirty="0" smtClean="0"/>
              <a:t> (1)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pPr fontAlgn="t"/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Δημιουργία ενός διακρατικού δικτύου συνεργασίας μεταξύ των εταίρων του έργου και κεφαλαιοποίηση των αποτελεσμάτων του έργου</a:t>
            </a: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fontAlgn="t">
              <a:buNone/>
            </a:pPr>
            <a:endParaRPr lang="el-GR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fontAlgn="t"/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Εκπόνηση μελετών και οδηγών με σκοπό την καταγραφή αναγκών, απαιτήσεων και βέλτιστων πρακτικών ΜΜΕ στον τομέα της Ήπιας Καινοτομίας</a:t>
            </a: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fontAlgn="t">
              <a:buNone/>
            </a:pPr>
            <a:endParaRPr lang="el-GR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l-G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Κατασκευή ηλεκτρονικής πλατφόρμας, η οποία θα χρησιμοποιείται από τις ΜΜΕ με σκοπό την συγκριτική αξιολόγηση των καινοτομικών δυνατοτήτων τους. </a:t>
            </a: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el-GR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546</Words>
  <Application>Microsoft Office PowerPoint</Application>
  <PresentationFormat>Προβολή στην οθόνη (4:3)</PresentationFormat>
  <Paragraphs>172</Paragraphs>
  <Slides>18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18</vt:i4>
      </vt:variant>
    </vt:vector>
  </HeadingPairs>
  <TitlesOfParts>
    <vt:vector size="19" baseType="lpstr">
      <vt:lpstr>Θέμα του Office</vt:lpstr>
      <vt:lpstr>   </vt:lpstr>
      <vt:lpstr>ΣΤΡΑΤΗΓΙΚΗ ΠΡΟΤΕΡΑΙΟΤΗΤΑ</vt:lpstr>
      <vt:lpstr>Παρουσίαση του PowerPoint</vt:lpstr>
      <vt:lpstr>HIDDEN INNOVATION FOR SMEs</vt:lpstr>
      <vt:lpstr>ΣΤΟΧΟΣ ΤΟΥ ΕΡΓΟΥ</vt:lpstr>
      <vt:lpstr>ΚΛΕΙΔΙ: ΗΠΙΑ ΚΑΙΝΟΤΟΜΙΑ</vt:lpstr>
      <vt:lpstr>ΤΟΜΕΙΣ ΕΝΔΙΑΦΕΡΟΝΤΟΣ ΓΙΑ ΤΗΝ ΠΕΡΙΦΕΡΕΙΑ ΗΠΕΙΡΟΥ </vt:lpstr>
      <vt:lpstr>ΧΑΡΤΟΓΡΑΦΗΣΗ ΗΠΙΑΣ ΚΑΙΝΟΤΟΜΙΑΣ </vt:lpstr>
      <vt:lpstr>ΔΡΑΣΕΙΣ ΤΟΥ ΕΡΓΟΥ (1)</vt:lpstr>
      <vt:lpstr>ΔΡΑΣΕΙΣ ΤΟΥ ΕΡΓΟΥ (2)</vt:lpstr>
      <vt:lpstr>ΕΡΓΑΛΕΙΟΘΗΚΗ ΗΠΙΑΣ ΚΑΙΝΟΤΟΜΙΑΣ </vt:lpstr>
      <vt:lpstr>ΕΡΓΑΛΕΙΟΘΗΚΗ ΗΠΙΑΣ ΚΑΙΝΟΤΟΜΙΑΣ </vt:lpstr>
      <vt:lpstr>ΕΡΓΑΛΕΙΟΘΗΚΗ ΗΠΙΑΣ ΚΑΙΝΟΤΟΜΙΑΣ </vt:lpstr>
      <vt:lpstr>ΣΕΜΙΝΑΡΙΑ ΕΚΠΑΙΔΕΥΣΗΣ</vt:lpstr>
      <vt:lpstr>ΣΕΜΙΝΑΡΙΑ ΕΚΠΑΙΔΕΥΣΗΣ</vt:lpstr>
      <vt:lpstr>ΜΟΝΤΕΛΟΠΟΙΗΣΗ ΤΩΝ ΑΠΟΤΕΛΕΣΜΑΤΩΝ ΤΗΣ ΗΠΙΑΣ ΚΑΙΝΟΤΟΜΙΑΣ</vt:lpstr>
      <vt:lpstr>ΚΕΦΑΛΑΙΟΠΟΙΗΣΗ ΤΟΥ ΕΡΓΟΥ</vt:lpstr>
      <vt:lpstr>Παρουσίαση του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Ελενη καλαμποκα</dc:title>
  <dc:creator>ΠΑΤΣΗΣ</dc:creator>
  <cp:lastModifiedBy>kostantin</cp:lastModifiedBy>
  <cp:revision>22</cp:revision>
  <dcterms:created xsi:type="dcterms:W3CDTF">2013-05-15T21:56:24Z</dcterms:created>
  <dcterms:modified xsi:type="dcterms:W3CDTF">2013-05-16T11:04:24Z</dcterms:modified>
</cp:coreProperties>
</file>